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2" r:id="rId10"/>
    <p:sldId id="268" r:id="rId11"/>
    <p:sldId id="261" r:id="rId12"/>
    <p:sldId id="269" r:id="rId13"/>
    <p:sldId id="263" r:id="rId14"/>
    <p:sldId id="277" r:id="rId15"/>
    <p:sldId id="264" r:id="rId16"/>
    <p:sldId id="265" r:id="rId17"/>
    <p:sldId id="266" r:id="rId18"/>
    <p:sldId id="267" r:id="rId19"/>
    <p:sldId id="273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39AAD-0AAE-4B0A-A95E-40E05BF2AAE6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3161F-0B50-4188-AE85-E3018D496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161F-0B50-4188-AE85-E3018D4965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CE9EF8-3376-4156-8368-E6DF02A67F32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F142E8-4EBF-4D28-9474-08F20BF6B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walsh\Local Settings\Temporary Internet Files\Content.IE5\VPN023S3\MC9004387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2672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2133600"/>
          </a:xfrm>
        </p:spPr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799"/>
            <a:ext cx="7772400" cy="1077511"/>
          </a:xfrm>
        </p:spPr>
        <p:txBody>
          <a:bodyPr>
            <a:normAutofit/>
          </a:bodyPr>
          <a:lstStyle/>
          <a:p>
            <a:r>
              <a:rPr lang="en-US" dirty="0" smtClean="0"/>
              <a:t>Deborah Walsh</a:t>
            </a:r>
          </a:p>
          <a:p>
            <a:r>
              <a:rPr lang="en-US" dirty="0" smtClean="0"/>
              <a:t>July 16,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tg cnverging wa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-304800"/>
            <a:ext cx="65532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15400" y="1066800"/>
            <a:ext cx="16002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Timed agendas</a:t>
            </a:r>
          </a:p>
          <a:p>
            <a:r>
              <a:rPr lang="en-US" sz="2800" dirty="0" smtClean="0"/>
              <a:t>Ground Rules</a:t>
            </a:r>
          </a:p>
          <a:p>
            <a:r>
              <a:rPr lang="en-US" sz="2800" dirty="0" smtClean="0"/>
              <a:t>Timers/Self-Policing</a:t>
            </a:r>
          </a:p>
          <a:p>
            <a:r>
              <a:rPr lang="en-US" sz="2800" dirty="0" smtClean="0"/>
              <a:t>Facilitate with grace</a:t>
            </a:r>
            <a:r>
              <a:rPr lang="en-US" dirty="0" smtClean="0"/>
              <a:t>….</a:t>
            </a:r>
          </a:p>
          <a:p>
            <a:pPr lvl="2"/>
            <a:r>
              <a:rPr lang="en-US" sz="2400" dirty="0" smtClean="0"/>
              <a:t>“We’re getting close to our deadline…does anyone want to add anything that we haven’t discussed before we vote?”</a:t>
            </a:r>
          </a:p>
          <a:p>
            <a:pPr lvl="2"/>
            <a:r>
              <a:rPr lang="en-US" sz="2400" dirty="0" smtClean="0"/>
              <a:t>“Time is running out.  Are you ready for a vote?”</a:t>
            </a:r>
          </a:p>
          <a:p>
            <a:pPr lvl="2"/>
            <a:r>
              <a:rPr lang="en-US" sz="2400" dirty="0" smtClean="0"/>
              <a:t>“We know you have more to say, but there are others waiting.  Let’s give them a chance before time runs out.”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Agenda: </a:t>
            </a:r>
            <a:br>
              <a:rPr lang="en-US" dirty="0" smtClean="0"/>
            </a:br>
            <a:r>
              <a:rPr lang="en-US" dirty="0" smtClean="0"/>
              <a:t>the road to an effective meeting.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tg-bo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705600" cy="708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4400" y="274638"/>
            <a:ext cx="1524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Consent Agenda</a:t>
            </a:r>
          </a:p>
          <a:p>
            <a:pPr lvl="1"/>
            <a:r>
              <a:rPr lang="en-US" sz="3600" dirty="0" smtClean="0"/>
              <a:t>Minutes</a:t>
            </a:r>
          </a:p>
          <a:p>
            <a:pPr lvl="1"/>
            <a:r>
              <a:rPr lang="en-US" sz="3600" dirty="0" smtClean="0"/>
              <a:t>Reports</a:t>
            </a:r>
          </a:p>
          <a:p>
            <a:pPr lvl="1"/>
            <a:r>
              <a:rPr lang="en-US" sz="3600" dirty="0" smtClean="0"/>
              <a:t>Correspondence</a:t>
            </a:r>
          </a:p>
          <a:p>
            <a:r>
              <a:rPr lang="en-US" sz="4000" dirty="0" smtClean="0"/>
              <a:t>Items can be removed from consent agenda for discussion via request, no second necessary</a:t>
            </a:r>
          </a:p>
          <a:p>
            <a:pPr lvl="1"/>
            <a:endParaRPr lang="en-US" sz="36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Agenda:</a:t>
            </a:r>
            <a:br>
              <a:rPr lang="en-US" dirty="0" smtClean="0"/>
            </a:br>
            <a:r>
              <a:rPr lang="en-US" dirty="0" smtClean="0"/>
              <a:t>the road to an effective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7PM  Call to Order, attendance, ground rules,  and consent agenda:</a:t>
            </a:r>
          </a:p>
          <a:p>
            <a:pPr lvl="2"/>
            <a:r>
              <a:rPr lang="en-US" dirty="0" smtClean="0"/>
              <a:t>Minutes of 5/3/11, 6/10/11, 7/12/11 meetings</a:t>
            </a:r>
          </a:p>
          <a:p>
            <a:pPr lvl="2"/>
            <a:r>
              <a:rPr lang="en-US" dirty="0" smtClean="0"/>
              <a:t>Reports:  Board of Ed Liaison, Hospitality Committee, Teacher Rep, Spring Fair Committee final report.</a:t>
            </a:r>
          </a:p>
          <a:p>
            <a:pPr lvl="2"/>
            <a:r>
              <a:rPr lang="en-US" dirty="0" smtClean="0"/>
              <a:t>Proposed thank-you letter to 2010-11 volunteers sent on behalf of board.</a:t>
            </a:r>
          </a:p>
          <a:p>
            <a:pPr lvl="2"/>
            <a:r>
              <a:rPr lang="en-US" dirty="0" smtClean="0"/>
              <a:t>Proposed invitation to teachers to join PTA in 2011-12 school year, sent on behalf of the board.</a:t>
            </a:r>
          </a:p>
          <a:p>
            <a:r>
              <a:rPr lang="en-US" dirty="0" smtClean="0"/>
              <a:t>7:05  Reports:</a:t>
            </a:r>
          </a:p>
          <a:p>
            <a:pPr lvl="2"/>
            <a:r>
              <a:rPr lang="en-US" dirty="0" smtClean="0"/>
              <a:t>Bylaws Committee</a:t>
            </a:r>
          </a:p>
          <a:p>
            <a:pPr lvl="2"/>
            <a:r>
              <a:rPr lang="en-US" dirty="0" smtClean="0"/>
              <a:t>Fundraising Committee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Meeting Agenda containing Consent Agenda	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FACILITATOR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BOARD MEMBER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4040188" cy="4166857"/>
          </a:xfrm>
        </p:spPr>
        <p:txBody>
          <a:bodyPr/>
          <a:lstStyle/>
          <a:p>
            <a:r>
              <a:rPr lang="en-US" dirty="0" smtClean="0"/>
              <a:t>Reasonable timing</a:t>
            </a:r>
          </a:p>
          <a:p>
            <a:r>
              <a:rPr lang="en-US" dirty="0" smtClean="0"/>
              <a:t>Ground Rules reminder</a:t>
            </a:r>
          </a:p>
          <a:p>
            <a:r>
              <a:rPr lang="en-US" dirty="0" smtClean="0"/>
              <a:t>Consent agenda</a:t>
            </a:r>
          </a:p>
          <a:p>
            <a:r>
              <a:rPr lang="en-US" dirty="0" smtClean="0"/>
              <a:t>Facilitate with grace</a:t>
            </a:r>
          </a:p>
          <a:p>
            <a:r>
              <a:rPr lang="en-US" dirty="0" smtClean="0"/>
              <a:t>Explain and allow for changes of consent agenda items.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243057"/>
          </a:xfrm>
        </p:spPr>
        <p:txBody>
          <a:bodyPr>
            <a:normAutofit/>
          </a:bodyPr>
          <a:lstStyle/>
          <a:p>
            <a:r>
              <a:rPr lang="en-US" dirty="0" smtClean="0"/>
              <a:t>Stick to the agenda</a:t>
            </a:r>
          </a:p>
          <a:p>
            <a:r>
              <a:rPr lang="en-US" dirty="0" smtClean="0"/>
              <a:t>Stay within Ground Rules and time limits</a:t>
            </a:r>
          </a:p>
          <a:p>
            <a:r>
              <a:rPr lang="en-US" dirty="0" smtClean="0"/>
              <a:t>Allow others to talk</a:t>
            </a:r>
          </a:p>
          <a:p>
            <a:r>
              <a:rPr lang="en-US" dirty="0" smtClean="0"/>
              <a:t>Listen for the verbal clues of facilitator</a:t>
            </a:r>
          </a:p>
          <a:p>
            <a:r>
              <a:rPr lang="en-US" dirty="0" smtClean="0"/>
              <a:t>Be graceful in giving up the floor.</a:t>
            </a:r>
          </a:p>
          <a:p>
            <a:r>
              <a:rPr lang="en-US" dirty="0" smtClean="0"/>
              <a:t>Read the consent agenda items and be ready make changes.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Motions come first; then discussion happens.</a:t>
            </a:r>
          </a:p>
          <a:p>
            <a:r>
              <a:rPr lang="en-US" dirty="0" smtClean="0"/>
              <a:t>Empower Committees—don’t do committee work at board meetings.</a:t>
            </a:r>
          </a:p>
          <a:p>
            <a:r>
              <a:rPr lang="en-US" dirty="0" smtClean="0"/>
              <a:t>Reports—2 minute highlights.</a:t>
            </a:r>
          </a:p>
          <a:p>
            <a:r>
              <a:rPr lang="en-US" dirty="0" smtClean="0"/>
              <a:t>Stick to the agenda	</a:t>
            </a:r>
          </a:p>
          <a:p>
            <a:pPr lvl="1"/>
            <a:r>
              <a:rPr lang="en-US" dirty="0" smtClean="0"/>
              <a:t>Collect new items for next month’s agenda</a:t>
            </a:r>
          </a:p>
          <a:p>
            <a:pPr lvl="1"/>
            <a:r>
              <a:rPr lang="en-US" dirty="0" smtClean="0"/>
              <a:t>Have off-line conversation after meeting</a:t>
            </a:r>
          </a:p>
          <a:p>
            <a:pPr lvl="1"/>
            <a:r>
              <a:rPr lang="en-US" dirty="0" smtClean="0"/>
              <a:t>Delegate to a committee </a:t>
            </a:r>
          </a:p>
          <a:p>
            <a:pPr lvl="1"/>
            <a:r>
              <a:rPr lang="en-US" dirty="0" smtClean="0"/>
              <a:t>“We seem to be veering off track.  The motion reads….”</a:t>
            </a:r>
          </a:p>
          <a:p>
            <a:r>
              <a:rPr lang="en-US" dirty="0" smtClean="0"/>
              <a:t>Use unanimous consent, the implied motion</a:t>
            </a:r>
          </a:p>
          <a:p>
            <a:pPr lvl="1"/>
            <a:r>
              <a:rPr lang="en-US" dirty="0" smtClean="0"/>
              <a:t>“If there are no objections…”</a:t>
            </a:r>
          </a:p>
          <a:p>
            <a:pPr lvl="1"/>
            <a:r>
              <a:rPr lang="en-US" dirty="0" smtClean="0"/>
              <a:t>“Unless anyone objects…”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meeting along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meeting along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FACILITATOR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BOARD MEMBER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 for the motion before discussion gets carried away…  “Do I hear a motion?”</a:t>
            </a:r>
          </a:p>
          <a:p>
            <a:r>
              <a:rPr lang="en-US" dirty="0" smtClean="0"/>
              <a:t>Stick to the agenda</a:t>
            </a:r>
          </a:p>
          <a:p>
            <a:r>
              <a:rPr lang="en-US" dirty="0" smtClean="0"/>
              <a:t>Use unanimous (implied) consent.</a:t>
            </a:r>
          </a:p>
          <a:p>
            <a:r>
              <a:rPr lang="en-US" dirty="0" smtClean="0"/>
              <a:t>Move conversation off line</a:t>
            </a:r>
          </a:p>
          <a:p>
            <a:r>
              <a:rPr lang="en-US" dirty="0" smtClean="0"/>
              <a:t>Delegate to committees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Know how to make and amend a motion.</a:t>
            </a:r>
          </a:p>
          <a:p>
            <a:r>
              <a:rPr lang="en-US" dirty="0" smtClean="0"/>
              <a:t>Speak to the motion on the floor.</a:t>
            </a:r>
          </a:p>
          <a:p>
            <a:r>
              <a:rPr lang="en-US" dirty="0" smtClean="0"/>
              <a:t>Stick to the agenda.</a:t>
            </a:r>
          </a:p>
          <a:p>
            <a:r>
              <a:rPr lang="en-US" dirty="0" smtClean="0"/>
              <a:t>Cooperate with chair to move meeting along.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</a:t>
            </a:r>
          </a:p>
          <a:p>
            <a:pPr lvl="1"/>
            <a:r>
              <a:rPr lang="en-US" dirty="0" smtClean="0"/>
              <a:t>“How did we do today?”   </a:t>
            </a:r>
          </a:p>
          <a:p>
            <a:pPr lvl="1"/>
            <a:r>
              <a:rPr lang="en-US" dirty="0" smtClean="0"/>
              <a:t>“Do you feel like we got things accomplished?”</a:t>
            </a:r>
          </a:p>
          <a:p>
            <a:r>
              <a:rPr lang="en-US" dirty="0" smtClean="0"/>
              <a:t>Tell</a:t>
            </a:r>
          </a:p>
          <a:p>
            <a:pPr lvl="1"/>
            <a:r>
              <a:rPr lang="en-US" dirty="0" smtClean="0"/>
              <a:t>“Thanks for coming.  Because you were here we were able to…..”</a:t>
            </a:r>
          </a:p>
          <a:p>
            <a:r>
              <a:rPr lang="en-US" dirty="0" smtClean="0"/>
              <a:t>Evaluation forms and surveys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Your Meetings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Don’t grandstand.   </a:t>
            </a:r>
            <a:r>
              <a:rPr lang="en-US" sz="2800" dirty="0" smtClean="0"/>
              <a:t>Meetings are not good places for soapboxes.</a:t>
            </a:r>
          </a:p>
          <a:p>
            <a:r>
              <a:rPr lang="en-US" sz="2800" b="1" dirty="0" smtClean="0"/>
              <a:t>Participate</a:t>
            </a:r>
            <a:r>
              <a:rPr lang="en-US" sz="2800" dirty="0" smtClean="0"/>
              <a:t>.  Silent board only members take up space.</a:t>
            </a:r>
          </a:p>
          <a:p>
            <a:r>
              <a:rPr lang="en-US" sz="2800" b="1" dirty="0" smtClean="0"/>
              <a:t>“NO!” </a:t>
            </a:r>
            <a:r>
              <a:rPr lang="en-US" sz="2800" dirty="0" smtClean="0"/>
              <a:t>is not the response for everything.</a:t>
            </a:r>
          </a:p>
          <a:p>
            <a:r>
              <a:rPr lang="en-US" sz="2800" b="1" dirty="0" smtClean="0"/>
              <a:t>Single-mindedness</a:t>
            </a:r>
            <a:r>
              <a:rPr lang="en-US" sz="2800" dirty="0" smtClean="0"/>
              <a:t> is not a virtue.  If you didn’t get your way at the last meeting, don’t bring up the same issue again and again until you wear the board down.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Tips for the board member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Choice</a:t>
            </a:r>
            <a:endParaRPr lang="en-US" dirty="0"/>
          </a:p>
        </p:txBody>
      </p:sp>
      <p:pic>
        <p:nvPicPr>
          <p:cNvPr id="1026" name="Picture 2" descr="C:\Documents and Settings\dwalsh\Local Settings\Temporary Internet Files\Content.IE5\Z2ZB7J7T\MC90023107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459" y="2509830"/>
            <a:ext cx="3739081" cy="2468578"/>
          </a:xfrm>
          <a:prstGeom prst="rect">
            <a:avLst/>
          </a:prstGeom>
          <a:noFill/>
        </p:spPr>
      </p:pic>
      <p:pic>
        <p:nvPicPr>
          <p:cNvPr id="1028" name="Picture 4" descr="C:\Documents and Settings\dwalsh\Local Settings\Temporary Internet Files\Content.IE5\VPN023S3\MC9004387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Knowledge is strength.  Be prepared.</a:t>
            </a:r>
          </a:p>
          <a:p>
            <a:r>
              <a:rPr lang="en-US" b="1" dirty="0" smtClean="0"/>
              <a:t>Maintain order.</a:t>
            </a:r>
          </a:p>
          <a:p>
            <a:r>
              <a:rPr lang="en-US" b="1" dirty="0" smtClean="0"/>
              <a:t>Keep membership informed as you go.</a:t>
            </a:r>
          </a:p>
          <a:p>
            <a:r>
              <a:rPr lang="en-US" b="1" dirty="0" smtClean="0"/>
              <a:t>Remain impartial.</a:t>
            </a:r>
          </a:p>
          <a:p>
            <a:r>
              <a:rPr lang="en-US" b="1" dirty="0" smtClean="0"/>
              <a:t>Be tactful.</a:t>
            </a:r>
          </a:p>
          <a:p>
            <a:r>
              <a:rPr lang="en-US" b="1" dirty="0" smtClean="0"/>
              <a:t>Be fair.</a:t>
            </a:r>
          </a:p>
          <a:p>
            <a:r>
              <a:rPr lang="en-US" b="1" dirty="0" smtClean="0"/>
              <a:t> Exercise good judgment.</a:t>
            </a:r>
          </a:p>
          <a:p>
            <a:r>
              <a:rPr lang="en-US" b="1" dirty="0" smtClean="0"/>
              <a:t>Help the voting body get to where they want to go.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Presiding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Get excited </a:t>
            </a:r>
          </a:p>
          <a:p>
            <a:r>
              <a:rPr lang="en-US" dirty="0" smtClean="0"/>
              <a:t>Take things personally.</a:t>
            </a:r>
          </a:p>
          <a:p>
            <a:r>
              <a:rPr lang="en-US" dirty="0" smtClean="0"/>
              <a:t>Participate in debate.</a:t>
            </a:r>
          </a:p>
          <a:p>
            <a:r>
              <a:rPr lang="en-US" dirty="0" smtClean="0"/>
              <a:t>Be unjust, even to troublesome members.</a:t>
            </a:r>
          </a:p>
          <a:p>
            <a:r>
              <a:rPr lang="en-US" dirty="0" smtClean="0"/>
              <a:t>Take advantage of a member’s lack of knowledge.</a:t>
            </a:r>
          </a:p>
          <a:p>
            <a:r>
              <a:rPr lang="en-US" dirty="0" smtClean="0"/>
              <a:t>Be more technical than necessary.</a:t>
            </a:r>
          </a:p>
          <a:p>
            <a:r>
              <a:rPr lang="en-US" dirty="0" smtClean="0"/>
              <a:t>Say “I.”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the </a:t>
            </a:r>
            <a:r>
              <a:rPr lang="en-US" dirty="0" err="1" smtClean="0"/>
              <a:t>Presider</a:t>
            </a:r>
            <a:r>
              <a:rPr lang="en-US" dirty="0" smtClean="0"/>
              <a:t>.  NEVER….</a:t>
            </a:r>
            <a:endParaRPr lang="en-US" dirty="0"/>
          </a:p>
        </p:txBody>
      </p:sp>
      <p:pic>
        <p:nvPicPr>
          <p:cNvPr id="4102" name="Picture 6" descr="C:\Documents and Settings\dwalsh\Local Settings\Temporary Internet Files\Content.IE5\9DJPL3DU\MP9004069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522113"/>
            <a:ext cx="3505200" cy="233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www.pta.org</a:t>
            </a:r>
            <a:endParaRPr lang="en-US" dirty="0" smtClean="0"/>
          </a:p>
          <a:p>
            <a:r>
              <a:rPr lang="en-US" dirty="0" smtClean="0"/>
              <a:t>E-learning courses (Parliamentary Procedure)</a:t>
            </a:r>
          </a:p>
          <a:p>
            <a:r>
              <a:rPr lang="en-US" dirty="0" smtClean="0"/>
              <a:t>President’s Quick Reference Guide (PTA Official Kit)</a:t>
            </a:r>
          </a:p>
          <a:p>
            <a:r>
              <a:rPr lang="en-US" dirty="0" smtClean="0"/>
              <a:t>New Jersey PTA</a:t>
            </a:r>
          </a:p>
          <a:p>
            <a:endParaRPr lang="en-US" dirty="0" smtClean="0"/>
          </a:p>
          <a:p>
            <a:r>
              <a:rPr lang="en-US" dirty="0" smtClean="0"/>
              <a:t>Deborah Walsh</a:t>
            </a:r>
          </a:p>
          <a:p>
            <a:pPr lvl="1"/>
            <a:r>
              <a:rPr lang="en-US" smtClean="0"/>
              <a:t>dwalsh@pta.org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60" name="Picture 12" descr="C:\Documents and Settings\dwalsh\Local Settings\Temporary Internet Files\Content.IE5\9DJPL3DU\MP90043168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501900" cy="2501900"/>
          </a:xfrm>
          <a:prstGeom prst="rect">
            <a:avLst/>
          </a:prstGeom>
          <a:noFill/>
        </p:spPr>
      </p:pic>
      <p:pic>
        <p:nvPicPr>
          <p:cNvPr id="2062" name="Picture 14" descr="C:\Documents and Settings\dwalsh\Local Settings\Temporary Internet Files\Content.IE5\9DJPL3DU\MP90043185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28600"/>
            <a:ext cx="3110210" cy="6172200"/>
          </a:xfrm>
          <a:prstGeom prst="rect">
            <a:avLst/>
          </a:prstGeom>
          <a:noFill/>
        </p:spPr>
      </p:pic>
      <p:pic>
        <p:nvPicPr>
          <p:cNvPr id="2065" name="Picture 17" descr="C:\Documents and Settings\dwalsh\Local Settings\Temporary Internet Files\Content.IE5\9DJPL3DU\MP90040965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2400"/>
            <a:ext cx="2895600" cy="4341281"/>
          </a:xfrm>
          <a:prstGeom prst="rect">
            <a:avLst/>
          </a:prstGeom>
          <a:noFill/>
        </p:spPr>
      </p:pic>
      <p:pic>
        <p:nvPicPr>
          <p:cNvPr id="2070" name="Picture 22" descr="C:\Documents and Settings\dwalsh\Local Settings\Temporary Internet Files\Content.IE5\9DJPL3DU\MP90042775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09800"/>
            <a:ext cx="3200400" cy="4343400"/>
          </a:xfrm>
          <a:prstGeom prst="rect">
            <a:avLst/>
          </a:prstGeom>
          <a:noFill/>
        </p:spPr>
      </p:pic>
      <p:pic>
        <p:nvPicPr>
          <p:cNvPr id="2064" name="Picture 16" descr="C:\Documents and Settings\dwalsh\Local Settings\Temporary Internet Files\Content.IE5\VPN023S3\MP90042646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818335"/>
            <a:ext cx="4114800" cy="303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3074" name="Picture 2" descr="C:\Documents and Settings\dwalsh\Local Settings\Temporary Internet Files\Content.IE5\0K6T902S\MP90043130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9159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happen when every </a:t>
            </a:r>
            <a:r>
              <a:rPr lang="en-US" b="1" dirty="0" smtClean="0"/>
              <a:t>board member </a:t>
            </a:r>
            <a:r>
              <a:rPr lang="en-US" dirty="0" smtClean="0"/>
              <a:t>knows he/she is responsible;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begin </a:t>
            </a:r>
            <a:r>
              <a:rPr lang="en-US" b="1" dirty="0" smtClean="0"/>
              <a:t>before</a:t>
            </a:r>
            <a:r>
              <a:rPr lang="en-US" dirty="0" smtClean="0"/>
              <a:t> the meeting convenes;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follow established </a:t>
            </a:r>
            <a:r>
              <a:rPr lang="en-US" b="1" dirty="0" smtClean="0"/>
              <a:t>rules</a:t>
            </a:r>
            <a:r>
              <a:rPr lang="en-US" dirty="0" smtClean="0"/>
              <a:t>;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stick the </a:t>
            </a:r>
            <a:r>
              <a:rPr lang="en-US" b="1" dirty="0" smtClean="0"/>
              <a:t>agenda</a:t>
            </a:r>
            <a:r>
              <a:rPr lang="en-US" dirty="0" smtClean="0"/>
              <a:t>;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occur when attendees know how to </a:t>
            </a:r>
            <a:r>
              <a:rPr lang="en-US" b="1" dirty="0" smtClean="0"/>
              <a:t>move</a:t>
            </a:r>
            <a:r>
              <a:rPr lang="en-US" dirty="0" smtClean="0"/>
              <a:t> things along; and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become even better through </a:t>
            </a:r>
            <a:r>
              <a:rPr lang="en-US" b="1" dirty="0" smtClean="0"/>
              <a:t>evaluation</a:t>
            </a:r>
            <a:r>
              <a:rPr lang="en-US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Good meetings happen when the Chair knows how to facilitate.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Meetings….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Prepare well.</a:t>
            </a:r>
          </a:p>
          <a:p>
            <a:r>
              <a:rPr lang="en-US" sz="2800" b="1" dirty="0" smtClean="0"/>
              <a:t>Take part  in discussions.</a:t>
            </a:r>
          </a:p>
          <a:p>
            <a:r>
              <a:rPr lang="en-US" sz="2800" b="1" dirty="0" smtClean="0"/>
              <a:t>Do whatever is necessary to cooperate and  make meetings work.</a:t>
            </a:r>
          </a:p>
          <a:p>
            <a:r>
              <a:rPr lang="en-US" sz="2800" b="1" dirty="0" smtClean="0"/>
              <a:t>Understand basic parliamentary procedure.</a:t>
            </a:r>
          </a:p>
          <a:p>
            <a:r>
              <a:rPr lang="en-US" sz="2800" b="1" dirty="0" smtClean="0"/>
              <a:t>Learn the art of compromise.</a:t>
            </a:r>
          </a:p>
          <a:p>
            <a:r>
              <a:rPr lang="en-US" sz="2800" b="1" dirty="0" smtClean="0"/>
              <a:t>Learn the art of listening.</a:t>
            </a:r>
          </a:p>
          <a:p>
            <a:r>
              <a:rPr lang="en-US" sz="2800" b="1" dirty="0" smtClean="0"/>
              <a:t>Work towards consensus.</a:t>
            </a:r>
          </a:p>
          <a:p>
            <a:r>
              <a:rPr lang="en-US" sz="2800" b="1" dirty="0" smtClean="0"/>
              <a:t>Focus deliberations on mission and goals.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a Board (any board member)  Member to do?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the meeting:  </a:t>
            </a:r>
            <a:br>
              <a:rPr lang="en-US" dirty="0" smtClean="0"/>
            </a:br>
            <a:r>
              <a:rPr lang="en-US" dirty="0" smtClean="0"/>
              <a:t>Preparation is the key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FACILITATOR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BOARD MEMBER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4040188" cy="3733801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Reports</a:t>
            </a:r>
          </a:p>
          <a:p>
            <a:r>
              <a:rPr lang="en-US" sz="4000" dirty="0" smtClean="0"/>
              <a:t>Background Info</a:t>
            </a:r>
          </a:p>
          <a:p>
            <a:r>
              <a:rPr lang="en-US" sz="4000" dirty="0" smtClean="0"/>
              <a:t>Request for agenda items</a:t>
            </a:r>
          </a:p>
          <a:p>
            <a:r>
              <a:rPr lang="en-US" sz="4000" dirty="0" smtClean="0"/>
              <a:t>Is this meeting necessary?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041775" cy="3505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Read &amp; research</a:t>
            </a:r>
          </a:p>
          <a:p>
            <a:r>
              <a:rPr lang="en-US" sz="3600" dirty="0" smtClean="0"/>
              <a:t>Formulate questions</a:t>
            </a:r>
          </a:p>
          <a:p>
            <a:r>
              <a:rPr lang="en-US" sz="3600" dirty="0" smtClean="0"/>
              <a:t>Ask for more information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64291"/>
          </a:xfrm>
        </p:spPr>
        <p:txBody>
          <a:bodyPr>
            <a:normAutofit/>
          </a:bodyPr>
          <a:lstStyle/>
          <a:p>
            <a:r>
              <a:rPr lang="en-US" b="1" dirty="0" smtClean="0"/>
              <a:t>GROUND RULES </a:t>
            </a:r>
            <a:r>
              <a:rPr lang="en-US" dirty="0" smtClean="0"/>
              <a:t>establish a norm for boards.</a:t>
            </a:r>
          </a:p>
          <a:p>
            <a:pPr lvl="1"/>
            <a:r>
              <a:rPr lang="en-US" dirty="0" smtClean="0"/>
              <a:t>2 minutes;</a:t>
            </a:r>
          </a:p>
          <a:p>
            <a:pPr lvl="1"/>
            <a:r>
              <a:rPr lang="en-US" dirty="0" smtClean="0"/>
              <a:t>Talk to facilitator, not to each other. No one-on-one arguing.</a:t>
            </a:r>
          </a:p>
          <a:p>
            <a:pPr lvl="1"/>
            <a:r>
              <a:rPr lang="en-US" dirty="0" smtClean="0"/>
              <a:t>Treat with respect.</a:t>
            </a:r>
          </a:p>
          <a:p>
            <a:pPr lvl="1"/>
            <a:r>
              <a:rPr lang="en-US" dirty="0" smtClean="0"/>
              <a:t>No one dominates.</a:t>
            </a:r>
          </a:p>
          <a:p>
            <a:pPr lvl="1"/>
            <a:r>
              <a:rPr lang="en-US" dirty="0" smtClean="0"/>
              <a:t>No one speaks again until all others have spoken.</a:t>
            </a:r>
          </a:p>
          <a:p>
            <a:pPr lvl="1"/>
            <a:r>
              <a:rPr lang="en-US" dirty="0" smtClean="0"/>
              <a:t>Everyone gets a turn.</a:t>
            </a:r>
          </a:p>
          <a:p>
            <a:pPr lvl="1"/>
            <a:r>
              <a:rPr lang="en-US" dirty="0" smtClean="0"/>
              <a:t>Timed debate.</a:t>
            </a:r>
          </a:p>
          <a:p>
            <a:pPr lvl="1"/>
            <a:endParaRPr lang="en-US" sz="1100" dirty="0" smtClean="0"/>
          </a:p>
          <a:p>
            <a:r>
              <a:rPr lang="en-US" b="1" dirty="0" smtClean="0"/>
              <a:t>ROBERT’S RULES</a:t>
            </a:r>
            <a:r>
              <a:rPr lang="en-US" dirty="0" smtClean="0"/>
              <a:t>…can work for your group.</a:t>
            </a:r>
          </a:p>
          <a:p>
            <a:pPr lvl="1"/>
            <a:r>
              <a:rPr lang="en-US" dirty="0" smtClean="0"/>
              <a:t>All are welcome; minority gets heard; majority rules</a:t>
            </a:r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and Follow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Faciliator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r"/>
            <a:r>
              <a:rPr lang="en-US" dirty="0" smtClean="0"/>
              <a:t>Board 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040188" cy="40906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Facilitate creation of Ground Rules.</a:t>
            </a:r>
          </a:p>
          <a:p>
            <a:r>
              <a:rPr lang="en-US" dirty="0" smtClean="0"/>
              <a:t>Remind board of ground rules prior to start of meeting.</a:t>
            </a:r>
          </a:p>
          <a:p>
            <a:r>
              <a:rPr lang="en-US" dirty="0" smtClean="0"/>
              <a:t>Understand Robert’s Rules and use them with humor and an eye toward assisting.</a:t>
            </a:r>
          </a:p>
          <a:p>
            <a:r>
              <a:rPr lang="en-US" dirty="0" smtClean="0"/>
              <a:t>Ensure quorum present.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4166857"/>
          </a:xfrm>
        </p:spPr>
        <p:txBody>
          <a:bodyPr/>
          <a:lstStyle/>
          <a:p>
            <a:r>
              <a:rPr lang="en-US" dirty="0" smtClean="0"/>
              <a:t>Participate in discussion of Ground Rules.</a:t>
            </a:r>
          </a:p>
          <a:p>
            <a:r>
              <a:rPr lang="en-US" dirty="0" smtClean="0"/>
              <a:t>Remember them and cooperate at meetings.</a:t>
            </a:r>
          </a:p>
          <a:p>
            <a:r>
              <a:rPr lang="en-US" dirty="0" smtClean="0"/>
              <a:t>Understand Robert’s Rules and participate in debate using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853</Words>
  <Application>Microsoft Office PowerPoint</Application>
  <PresentationFormat>On-screen Show (4:3)</PresentationFormat>
  <Paragraphs>153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Effective Meetings</vt:lpstr>
      <vt:lpstr>Your Choice</vt:lpstr>
      <vt:lpstr>PowerPoint Presentation</vt:lpstr>
      <vt:lpstr>OR</vt:lpstr>
      <vt:lpstr>Good Meetings….</vt:lpstr>
      <vt:lpstr>What’s a Board (any board member)  Member to do?</vt:lpstr>
      <vt:lpstr>Before the meeting:   Preparation is the key</vt:lpstr>
      <vt:lpstr>Establish and Follow Rules</vt:lpstr>
      <vt:lpstr>Establish rules</vt:lpstr>
      <vt:lpstr>PowerPoint Presentation</vt:lpstr>
      <vt:lpstr>Agenda:  the road to an effective meeting.</vt:lpstr>
      <vt:lpstr>PowerPoint Presentation</vt:lpstr>
      <vt:lpstr>Agenda: the road to an effective meeting</vt:lpstr>
      <vt:lpstr>Sample Meeting Agenda containing Consent Agenda </vt:lpstr>
      <vt:lpstr>Agenda</vt:lpstr>
      <vt:lpstr>Moving the meeting along</vt:lpstr>
      <vt:lpstr>Moving the meeting along</vt:lpstr>
      <vt:lpstr>Evaluate Your Meetings</vt:lpstr>
      <vt:lpstr>Tips for the board member</vt:lpstr>
      <vt:lpstr>Tips for Presiding</vt:lpstr>
      <vt:lpstr>Tips for the Presider.  NEVER….</vt:lpstr>
      <vt:lpstr>Resources 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Meetings</dc:title>
  <dc:creator>Sony Customer</dc:creator>
  <cp:lastModifiedBy>LWelch</cp:lastModifiedBy>
  <cp:revision>24</cp:revision>
  <dcterms:created xsi:type="dcterms:W3CDTF">2011-07-12T20:31:16Z</dcterms:created>
  <dcterms:modified xsi:type="dcterms:W3CDTF">2013-05-16T18:39:47Z</dcterms:modified>
</cp:coreProperties>
</file>