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4" r:id="rId3"/>
    <p:sldId id="269" r:id="rId4"/>
    <p:sldId id="270" r:id="rId5"/>
    <p:sldId id="272" r:id="rId6"/>
    <p:sldId id="271" r:id="rId7"/>
    <p:sldId id="281" r:id="rId8"/>
    <p:sldId id="285" r:id="rId9"/>
    <p:sldId id="289" r:id="rId10"/>
    <p:sldId id="292" r:id="rId11"/>
    <p:sldId id="286" r:id="rId12"/>
    <p:sldId id="287" r:id="rId13"/>
    <p:sldId id="288" r:id="rId14"/>
    <p:sldId id="295" r:id="rId15"/>
    <p:sldId id="293" r:id="rId16"/>
    <p:sldId id="294" r:id="rId17"/>
    <p:sldId id="296" r:id="rId18"/>
    <p:sldId id="297" r:id="rId19"/>
    <p:sldId id="298" r:id="rId20"/>
    <p:sldId id="290" r:id="rId21"/>
    <p:sldId id="259" r:id="rId22"/>
    <p:sldId id="260" r:id="rId23"/>
    <p:sldId id="291"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5" autoAdjust="0"/>
    <p:restoredTop sz="83691" autoAdjust="0"/>
  </p:normalViewPr>
  <p:slideViewPr>
    <p:cSldViewPr>
      <p:cViewPr>
        <p:scale>
          <a:sx n="69" d="100"/>
          <a:sy n="69" d="100"/>
        </p:scale>
        <p:origin x="-1236" y="-57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A81875-4B7B-4BDC-94DD-0FF4DD72B604}" type="doc">
      <dgm:prSet loTypeId="urn:microsoft.com/office/officeart/2005/8/layout/cycle3" loCatId="cycle" qsTypeId="urn:microsoft.com/office/officeart/2005/8/quickstyle/simple2" qsCatId="simple" csTypeId="urn:microsoft.com/office/officeart/2005/8/colors/colorful1#1" csCatId="colorful" phldr="1"/>
      <dgm:spPr/>
      <dgm:t>
        <a:bodyPr/>
        <a:lstStyle/>
        <a:p>
          <a:endParaRPr lang="en-US"/>
        </a:p>
      </dgm:t>
    </dgm:pt>
    <dgm:pt modelId="{9263FBED-C2D8-4A59-94AC-83639CEFDF73}">
      <dgm:prSet/>
      <dgm:spPr/>
      <dgm:t>
        <a:bodyPr/>
        <a:lstStyle/>
        <a:p>
          <a:pPr algn="ctr" rtl="0"/>
          <a:r>
            <a:rPr lang="en-US" dirty="0" smtClean="0"/>
            <a:t>Appoint A Reflections Program Chair</a:t>
          </a:r>
          <a:endParaRPr lang="en-US" dirty="0"/>
        </a:p>
      </dgm:t>
    </dgm:pt>
    <dgm:pt modelId="{1DEFF3CC-1C5D-4657-87FA-B24E12684DD6}" type="parTrans" cxnId="{98F02DE2-9D50-47E2-9F4C-36201BBB5321}">
      <dgm:prSet/>
      <dgm:spPr/>
      <dgm:t>
        <a:bodyPr/>
        <a:lstStyle/>
        <a:p>
          <a:pPr algn="ctr"/>
          <a:endParaRPr lang="en-US"/>
        </a:p>
      </dgm:t>
    </dgm:pt>
    <dgm:pt modelId="{75D0CBF1-2EE4-4A70-B445-6F9EBB07D450}" type="sibTrans" cxnId="{98F02DE2-9D50-47E2-9F4C-36201BBB5321}">
      <dgm:prSet/>
      <dgm:spPr/>
      <dgm:t>
        <a:bodyPr/>
        <a:lstStyle/>
        <a:p>
          <a:pPr algn="ctr"/>
          <a:endParaRPr lang="en-US" dirty="0"/>
        </a:p>
      </dgm:t>
    </dgm:pt>
    <dgm:pt modelId="{FED11691-49A6-48B0-A9AA-4078C5116E34}">
      <dgm:prSet/>
      <dgm:spPr/>
      <dgm:t>
        <a:bodyPr/>
        <a:lstStyle/>
        <a:p>
          <a:pPr algn="ctr" rtl="0"/>
          <a:r>
            <a:rPr lang="en-US" dirty="0" smtClean="0"/>
            <a:t>Develop Program Plan And Timeline</a:t>
          </a:r>
          <a:endParaRPr lang="en-US" dirty="0"/>
        </a:p>
      </dgm:t>
    </dgm:pt>
    <dgm:pt modelId="{4243D528-F2BB-48F6-AE02-B1FF1FE8E233}" type="parTrans" cxnId="{2BE955F9-4A8F-4F7A-8C97-2F557312F4BC}">
      <dgm:prSet/>
      <dgm:spPr/>
      <dgm:t>
        <a:bodyPr/>
        <a:lstStyle/>
        <a:p>
          <a:pPr algn="ctr"/>
          <a:endParaRPr lang="en-US"/>
        </a:p>
      </dgm:t>
    </dgm:pt>
    <dgm:pt modelId="{C82E820F-5441-46F1-80CC-1109E39AC873}" type="sibTrans" cxnId="{2BE955F9-4A8F-4F7A-8C97-2F557312F4BC}">
      <dgm:prSet/>
      <dgm:spPr/>
      <dgm:t>
        <a:bodyPr/>
        <a:lstStyle/>
        <a:p>
          <a:pPr algn="ctr"/>
          <a:endParaRPr lang="en-US"/>
        </a:p>
      </dgm:t>
    </dgm:pt>
    <dgm:pt modelId="{06A83060-7291-4854-80C5-B8D28439CF0E}">
      <dgm:prSet/>
      <dgm:spPr/>
      <dgm:t>
        <a:bodyPr/>
        <a:lstStyle/>
        <a:p>
          <a:pPr algn="ctr" rtl="0"/>
          <a:r>
            <a:rPr lang="en-US" dirty="0" smtClean="0"/>
            <a:t>Promote The Reflections Program</a:t>
          </a:r>
          <a:endParaRPr lang="en-US" dirty="0"/>
        </a:p>
      </dgm:t>
    </dgm:pt>
    <dgm:pt modelId="{F471E97F-F590-4ECA-BE98-F7E1F8C77951}" type="parTrans" cxnId="{8E716702-EB20-4117-9CA3-3350D2C629D7}">
      <dgm:prSet/>
      <dgm:spPr/>
      <dgm:t>
        <a:bodyPr/>
        <a:lstStyle/>
        <a:p>
          <a:pPr algn="ctr"/>
          <a:endParaRPr lang="en-US"/>
        </a:p>
      </dgm:t>
    </dgm:pt>
    <dgm:pt modelId="{E50CD27C-1FC2-4630-8FC7-F818C8101F30}" type="sibTrans" cxnId="{8E716702-EB20-4117-9CA3-3350D2C629D7}">
      <dgm:prSet/>
      <dgm:spPr/>
      <dgm:t>
        <a:bodyPr/>
        <a:lstStyle/>
        <a:p>
          <a:pPr algn="ctr"/>
          <a:endParaRPr lang="en-US"/>
        </a:p>
      </dgm:t>
    </dgm:pt>
    <dgm:pt modelId="{38B563E7-341F-48D9-BEAD-C25D071B5C24}">
      <dgm:prSet/>
      <dgm:spPr/>
      <dgm:t>
        <a:bodyPr/>
        <a:lstStyle/>
        <a:p>
          <a:pPr algn="ctr" rtl="0"/>
          <a:r>
            <a:rPr lang="en-US" dirty="0" smtClean="0"/>
            <a:t>Judging At Each Level</a:t>
          </a:r>
          <a:endParaRPr lang="en-US" dirty="0"/>
        </a:p>
      </dgm:t>
    </dgm:pt>
    <dgm:pt modelId="{FA467F2E-EC4A-473C-B360-64C5BF192151}" type="parTrans" cxnId="{BE2E068F-4670-4105-8766-0129BC89EAE4}">
      <dgm:prSet/>
      <dgm:spPr/>
      <dgm:t>
        <a:bodyPr/>
        <a:lstStyle/>
        <a:p>
          <a:pPr algn="ctr"/>
          <a:endParaRPr lang="en-US"/>
        </a:p>
      </dgm:t>
    </dgm:pt>
    <dgm:pt modelId="{80BDF4D7-C895-4016-A980-1B8E1BBBD4AB}" type="sibTrans" cxnId="{BE2E068F-4670-4105-8766-0129BC89EAE4}">
      <dgm:prSet/>
      <dgm:spPr/>
      <dgm:t>
        <a:bodyPr/>
        <a:lstStyle/>
        <a:p>
          <a:pPr algn="ctr"/>
          <a:endParaRPr lang="en-US"/>
        </a:p>
      </dgm:t>
    </dgm:pt>
    <dgm:pt modelId="{B0EE18CF-D07B-4CAE-8078-4A53A65E5A47}">
      <dgm:prSet/>
      <dgm:spPr/>
      <dgm:t>
        <a:bodyPr/>
        <a:lstStyle/>
        <a:p>
          <a:pPr algn="ctr" rtl="0"/>
          <a:r>
            <a:rPr lang="en-US" dirty="0" smtClean="0"/>
            <a:t>Celebrate The Participants</a:t>
          </a:r>
          <a:endParaRPr lang="en-US" dirty="0"/>
        </a:p>
      </dgm:t>
    </dgm:pt>
    <dgm:pt modelId="{AE32A2CD-CD09-43EE-9EBB-A655E3BF8A86}" type="parTrans" cxnId="{4A9A4ABA-D601-4899-A40B-50C7D933FAE5}">
      <dgm:prSet/>
      <dgm:spPr/>
      <dgm:t>
        <a:bodyPr/>
        <a:lstStyle/>
        <a:p>
          <a:pPr algn="ctr"/>
          <a:endParaRPr lang="en-US"/>
        </a:p>
      </dgm:t>
    </dgm:pt>
    <dgm:pt modelId="{BD2D5E7A-98BD-40FE-9EEC-CDAB379813AE}" type="sibTrans" cxnId="{4A9A4ABA-D601-4899-A40B-50C7D933FAE5}">
      <dgm:prSet/>
      <dgm:spPr/>
      <dgm:t>
        <a:bodyPr/>
        <a:lstStyle/>
        <a:p>
          <a:pPr algn="ctr"/>
          <a:endParaRPr lang="en-US"/>
        </a:p>
      </dgm:t>
    </dgm:pt>
    <dgm:pt modelId="{3DCC493B-2BDD-4F1E-A025-1340591F805F}">
      <dgm:prSet/>
      <dgm:spPr/>
      <dgm:t>
        <a:bodyPr/>
        <a:lstStyle/>
        <a:p>
          <a:pPr algn="ctr" rtl="0"/>
          <a:r>
            <a:rPr lang="en-US" dirty="0" smtClean="0"/>
            <a:t>Wrap Up The Details</a:t>
          </a:r>
          <a:endParaRPr lang="en-US" dirty="0"/>
        </a:p>
      </dgm:t>
    </dgm:pt>
    <dgm:pt modelId="{4E74469D-6519-496E-B50F-C253AF996308}" type="parTrans" cxnId="{040EF29A-4C32-4B47-91DF-4151B8944D66}">
      <dgm:prSet/>
      <dgm:spPr/>
      <dgm:t>
        <a:bodyPr/>
        <a:lstStyle/>
        <a:p>
          <a:pPr algn="ctr"/>
          <a:endParaRPr lang="en-US"/>
        </a:p>
      </dgm:t>
    </dgm:pt>
    <dgm:pt modelId="{48472594-68CF-4011-B298-C3C379C67C38}" type="sibTrans" cxnId="{040EF29A-4C32-4B47-91DF-4151B8944D66}">
      <dgm:prSet/>
      <dgm:spPr/>
      <dgm:t>
        <a:bodyPr/>
        <a:lstStyle/>
        <a:p>
          <a:pPr algn="ctr"/>
          <a:endParaRPr lang="en-US"/>
        </a:p>
      </dgm:t>
    </dgm:pt>
    <dgm:pt modelId="{4CBB0858-0F81-4921-8E35-F1D819C0664C}">
      <dgm:prSet/>
      <dgm:spPr/>
      <dgm:t>
        <a:bodyPr/>
        <a:lstStyle/>
        <a:p>
          <a:pPr algn="ctr" rtl="0"/>
          <a:r>
            <a:rPr lang="en-US" dirty="0" smtClean="0"/>
            <a:t>Collect And Process The Artwork</a:t>
          </a:r>
          <a:endParaRPr lang="en-US" dirty="0"/>
        </a:p>
      </dgm:t>
    </dgm:pt>
    <dgm:pt modelId="{A28CA85B-57A0-4AE9-A934-BF61242DE316}" type="parTrans" cxnId="{D90E6491-B46A-4B46-BA62-29A284164436}">
      <dgm:prSet/>
      <dgm:spPr/>
      <dgm:t>
        <a:bodyPr/>
        <a:lstStyle/>
        <a:p>
          <a:pPr algn="ctr"/>
          <a:endParaRPr lang="en-US"/>
        </a:p>
      </dgm:t>
    </dgm:pt>
    <dgm:pt modelId="{9C96B595-7039-4482-BEE9-D71C42BE4DD8}" type="sibTrans" cxnId="{D90E6491-B46A-4B46-BA62-29A284164436}">
      <dgm:prSet/>
      <dgm:spPr/>
      <dgm:t>
        <a:bodyPr/>
        <a:lstStyle/>
        <a:p>
          <a:pPr algn="ctr"/>
          <a:endParaRPr lang="en-US"/>
        </a:p>
      </dgm:t>
    </dgm:pt>
    <dgm:pt modelId="{5866D3E3-D28C-4129-9712-5F0A0B6ABDD3}">
      <dgm:prSet/>
      <dgm:spPr/>
      <dgm:t>
        <a:bodyPr/>
        <a:lstStyle/>
        <a:p>
          <a:pPr algn="ctr" rtl="0"/>
          <a:r>
            <a:rPr lang="en-US" dirty="0" smtClean="0"/>
            <a:t>Artwork Passed To Next Level</a:t>
          </a:r>
          <a:endParaRPr lang="en-US" dirty="0"/>
        </a:p>
      </dgm:t>
    </dgm:pt>
    <dgm:pt modelId="{ED01CE96-058B-4ADC-BF60-0326A2833BA4}" type="parTrans" cxnId="{DEBCCBE6-4EBC-4B2B-A5A3-E16E8FBBE3F5}">
      <dgm:prSet/>
      <dgm:spPr/>
      <dgm:t>
        <a:bodyPr/>
        <a:lstStyle/>
        <a:p>
          <a:endParaRPr lang="en-US"/>
        </a:p>
      </dgm:t>
    </dgm:pt>
    <dgm:pt modelId="{73874CF2-6E3B-4429-9FAD-DFBA1679C810}" type="sibTrans" cxnId="{DEBCCBE6-4EBC-4B2B-A5A3-E16E8FBBE3F5}">
      <dgm:prSet/>
      <dgm:spPr/>
      <dgm:t>
        <a:bodyPr/>
        <a:lstStyle/>
        <a:p>
          <a:endParaRPr lang="en-US"/>
        </a:p>
      </dgm:t>
    </dgm:pt>
    <dgm:pt modelId="{D31E1908-976B-4C5E-92D6-BED971800A8E}" type="pres">
      <dgm:prSet presAssocID="{04A81875-4B7B-4BDC-94DD-0FF4DD72B604}" presName="Name0" presStyleCnt="0">
        <dgm:presLayoutVars>
          <dgm:dir/>
          <dgm:resizeHandles val="exact"/>
        </dgm:presLayoutVars>
      </dgm:prSet>
      <dgm:spPr/>
      <dgm:t>
        <a:bodyPr/>
        <a:lstStyle/>
        <a:p>
          <a:endParaRPr lang="en-US"/>
        </a:p>
      </dgm:t>
    </dgm:pt>
    <dgm:pt modelId="{24FF81C9-7224-4E2A-A4FB-03D6AA83ADB1}" type="pres">
      <dgm:prSet presAssocID="{04A81875-4B7B-4BDC-94DD-0FF4DD72B604}" presName="cycle" presStyleCnt="0"/>
      <dgm:spPr/>
      <dgm:t>
        <a:bodyPr/>
        <a:lstStyle/>
        <a:p>
          <a:endParaRPr lang="en-US"/>
        </a:p>
      </dgm:t>
    </dgm:pt>
    <dgm:pt modelId="{670DD93C-1FFA-4D1E-BCAA-1CD98060BC96}" type="pres">
      <dgm:prSet presAssocID="{9263FBED-C2D8-4A59-94AC-83639CEFDF73}" presName="nodeFirstNode" presStyleLbl="node1" presStyleIdx="0" presStyleCnt="8" custScaleX="192985">
        <dgm:presLayoutVars>
          <dgm:bulletEnabled val="1"/>
        </dgm:presLayoutVars>
      </dgm:prSet>
      <dgm:spPr/>
      <dgm:t>
        <a:bodyPr/>
        <a:lstStyle/>
        <a:p>
          <a:endParaRPr lang="en-US"/>
        </a:p>
      </dgm:t>
    </dgm:pt>
    <dgm:pt modelId="{A86FBE5A-5D0A-4188-BDE8-A86278AF8C3F}" type="pres">
      <dgm:prSet presAssocID="{75D0CBF1-2EE4-4A70-B445-6F9EBB07D450}" presName="sibTransFirstNode" presStyleLbl="bgShp" presStyleIdx="0" presStyleCnt="1"/>
      <dgm:spPr/>
      <dgm:t>
        <a:bodyPr/>
        <a:lstStyle/>
        <a:p>
          <a:endParaRPr lang="en-US"/>
        </a:p>
      </dgm:t>
    </dgm:pt>
    <dgm:pt modelId="{C4E104E2-14B7-459F-9EAA-B3C36E89B236}" type="pres">
      <dgm:prSet presAssocID="{FED11691-49A6-48B0-A9AA-4078C5116E34}" presName="nodeFollowingNodes" presStyleLbl="node1" presStyleIdx="1" presStyleCnt="8" custScaleX="192985" custRadScaleRad="104358" custRadScaleInc="37054">
        <dgm:presLayoutVars>
          <dgm:bulletEnabled val="1"/>
        </dgm:presLayoutVars>
      </dgm:prSet>
      <dgm:spPr/>
      <dgm:t>
        <a:bodyPr/>
        <a:lstStyle/>
        <a:p>
          <a:endParaRPr lang="en-US"/>
        </a:p>
      </dgm:t>
    </dgm:pt>
    <dgm:pt modelId="{FF05C329-BA6D-4A0F-9048-206DB492810C}" type="pres">
      <dgm:prSet presAssocID="{06A83060-7291-4854-80C5-B8D28439CF0E}" presName="nodeFollowingNodes" presStyleLbl="node1" presStyleIdx="2" presStyleCnt="8" custScaleX="192985" custRadScaleRad="125320">
        <dgm:presLayoutVars>
          <dgm:bulletEnabled val="1"/>
        </dgm:presLayoutVars>
      </dgm:prSet>
      <dgm:spPr/>
      <dgm:t>
        <a:bodyPr/>
        <a:lstStyle/>
        <a:p>
          <a:endParaRPr lang="en-US"/>
        </a:p>
      </dgm:t>
    </dgm:pt>
    <dgm:pt modelId="{95FE7F25-423E-4D90-B3FA-F34F81A6F5E0}" type="pres">
      <dgm:prSet presAssocID="{4CBB0858-0F81-4921-8E35-F1D819C0664C}" presName="nodeFollowingNodes" presStyleLbl="node1" presStyleIdx="3" presStyleCnt="8" custScaleX="192985" custRadScaleRad="103804" custRadScaleInc="-38377">
        <dgm:presLayoutVars>
          <dgm:bulletEnabled val="1"/>
        </dgm:presLayoutVars>
      </dgm:prSet>
      <dgm:spPr/>
      <dgm:t>
        <a:bodyPr/>
        <a:lstStyle/>
        <a:p>
          <a:endParaRPr lang="en-US"/>
        </a:p>
      </dgm:t>
    </dgm:pt>
    <dgm:pt modelId="{93B2869A-8019-4271-9775-C58653D7B2FA}" type="pres">
      <dgm:prSet presAssocID="{38B563E7-341F-48D9-BEAD-C25D071B5C24}" presName="nodeFollowingNodes" presStyleLbl="node1" presStyleIdx="4" presStyleCnt="8" custScaleX="192985">
        <dgm:presLayoutVars>
          <dgm:bulletEnabled val="1"/>
        </dgm:presLayoutVars>
      </dgm:prSet>
      <dgm:spPr/>
      <dgm:t>
        <a:bodyPr/>
        <a:lstStyle/>
        <a:p>
          <a:endParaRPr lang="en-US"/>
        </a:p>
      </dgm:t>
    </dgm:pt>
    <dgm:pt modelId="{45504912-BED5-4312-8FEF-E0109458BFF7}" type="pres">
      <dgm:prSet presAssocID="{B0EE18CF-D07B-4CAE-8078-4A53A65E5A47}" presName="nodeFollowingNodes" presStyleLbl="node1" presStyleIdx="5" presStyleCnt="8" custScaleX="192985" custRadScaleRad="99577" custRadScaleInc="34892">
        <dgm:presLayoutVars>
          <dgm:bulletEnabled val="1"/>
        </dgm:presLayoutVars>
      </dgm:prSet>
      <dgm:spPr/>
      <dgm:t>
        <a:bodyPr/>
        <a:lstStyle/>
        <a:p>
          <a:endParaRPr lang="en-US"/>
        </a:p>
      </dgm:t>
    </dgm:pt>
    <dgm:pt modelId="{4A8F5E01-E803-4A48-9F16-9BD4D6AF5F33}" type="pres">
      <dgm:prSet presAssocID="{5866D3E3-D28C-4129-9712-5F0A0B6ABDD3}" presName="nodeFollowingNodes" presStyleLbl="node1" presStyleIdx="6" presStyleCnt="8" custScaleX="192985" custRadScaleRad="125320">
        <dgm:presLayoutVars>
          <dgm:bulletEnabled val="1"/>
        </dgm:presLayoutVars>
      </dgm:prSet>
      <dgm:spPr/>
      <dgm:t>
        <a:bodyPr/>
        <a:lstStyle/>
        <a:p>
          <a:endParaRPr lang="en-US"/>
        </a:p>
      </dgm:t>
    </dgm:pt>
    <dgm:pt modelId="{89176A9F-28B7-4503-87A1-8E83877BA40A}" type="pres">
      <dgm:prSet presAssocID="{3DCC493B-2BDD-4F1E-A025-1340591F805F}" presName="nodeFollowingNodes" presStyleLbl="node1" presStyleIdx="7" presStyleCnt="8" custScaleX="192985" custRadScaleRad="100154" custRadScaleInc="-33532">
        <dgm:presLayoutVars>
          <dgm:bulletEnabled val="1"/>
        </dgm:presLayoutVars>
      </dgm:prSet>
      <dgm:spPr/>
      <dgm:t>
        <a:bodyPr/>
        <a:lstStyle/>
        <a:p>
          <a:endParaRPr lang="en-US"/>
        </a:p>
      </dgm:t>
    </dgm:pt>
  </dgm:ptLst>
  <dgm:cxnLst>
    <dgm:cxn modelId="{E07BA176-952D-4C29-8C0B-A67E41BD64FC}" type="presOf" srcId="{75D0CBF1-2EE4-4A70-B445-6F9EBB07D450}" destId="{A86FBE5A-5D0A-4188-BDE8-A86278AF8C3F}" srcOrd="0" destOrd="0" presId="urn:microsoft.com/office/officeart/2005/8/layout/cycle3"/>
    <dgm:cxn modelId="{DEBCCBE6-4EBC-4B2B-A5A3-E16E8FBBE3F5}" srcId="{04A81875-4B7B-4BDC-94DD-0FF4DD72B604}" destId="{5866D3E3-D28C-4129-9712-5F0A0B6ABDD3}" srcOrd="6" destOrd="0" parTransId="{ED01CE96-058B-4ADC-BF60-0326A2833BA4}" sibTransId="{73874CF2-6E3B-4429-9FAD-DFBA1679C810}"/>
    <dgm:cxn modelId="{DCD08149-7CA2-4C72-8622-9B012B9F50BF}" type="presOf" srcId="{38B563E7-341F-48D9-BEAD-C25D071B5C24}" destId="{93B2869A-8019-4271-9775-C58653D7B2FA}" srcOrd="0" destOrd="0" presId="urn:microsoft.com/office/officeart/2005/8/layout/cycle3"/>
    <dgm:cxn modelId="{1DE3DA70-3B9A-4C7B-9FA2-11824B0DD4D8}" type="presOf" srcId="{06A83060-7291-4854-80C5-B8D28439CF0E}" destId="{FF05C329-BA6D-4A0F-9048-206DB492810C}" srcOrd="0" destOrd="0" presId="urn:microsoft.com/office/officeart/2005/8/layout/cycle3"/>
    <dgm:cxn modelId="{98F02DE2-9D50-47E2-9F4C-36201BBB5321}" srcId="{04A81875-4B7B-4BDC-94DD-0FF4DD72B604}" destId="{9263FBED-C2D8-4A59-94AC-83639CEFDF73}" srcOrd="0" destOrd="0" parTransId="{1DEFF3CC-1C5D-4657-87FA-B24E12684DD6}" sibTransId="{75D0CBF1-2EE4-4A70-B445-6F9EBB07D450}"/>
    <dgm:cxn modelId="{1FFD9EFA-FA6E-45B0-AB05-7829B2A581AD}" type="presOf" srcId="{04A81875-4B7B-4BDC-94DD-0FF4DD72B604}" destId="{D31E1908-976B-4C5E-92D6-BED971800A8E}" srcOrd="0" destOrd="0" presId="urn:microsoft.com/office/officeart/2005/8/layout/cycle3"/>
    <dgm:cxn modelId="{8C8B711D-27E0-4556-81E4-D6C25FC03E2D}" type="presOf" srcId="{9263FBED-C2D8-4A59-94AC-83639CEFDF73}" destId="{670DD93C-1FFA-4D1E-BCAA-1CD98060BC96}" srcOrd="0" destOrd="0" presId="urn:microsoft.com/office/officeart/2005/8/layout/cycle3"/>
    <dgm:cxn modelId="{8E716702-EB20-4117-9CA3-3350D2C629D7}" srcId="{04A81875-4B7B-4BDC-94DD-0FF4DD72B604}" destId="{06A83060-7291-4854-80C5-B8D28439CF0E}" srcOrd="2" destOrd="0" parTransId="{F471E97F-F590-4ECA-BE98-F7E1F8C77951}" sibTransId="{E50CD27C-1FC2-4630-8FC7-F818C8101F30}"/>
    <dgm:cxn modelId="{A7BBA97D-3262-42C6-9B4C-DF0D45C0E383}" type="presOf" srcId="{4CBB0858-0F81-4921-8E35-F1D819C0664C}" destId="{95FE7F25-423E-4D90-B3FA-F34F81A6F5E0}" srcOrd="0" destOrd="0" presId="urn:microsoft.com/office/officeart/2005/8/layout/cycle3"/>
    <dgm:cxn modelId="{4A9A4ABA-D601-4899-A40B-50C7D933FAE5}" srcId="{04A81875-4B7B-4BDC-94DD-0FF4DD72B604}" destId="{B0EE18CF-D07B-4CAE-8078-4A53A65E5A47}" srcOrd="5" destOrd="0" parTransId="{AE32A2CD-CD09-43EE-9EBB-A655E3BF8A86}" sibTransId="{BD2D5E7A-98BD-40FE-9EEC-CDAB379813AE}"/>
    <dgm:cxn modelId="{6E5CF4CD-5CC9-4520-98BF-024B46EDD6FD}" type="presOf" srcId="{FED11691-49A6-48B0-A9AA-4078C5116E34}" destId="{C4E104E2-14B7-459F-9EAA-B3C36E89B236}" srcOrd="0" destOrd="0" presId="urn:microsoft.com/office/officeart/2005/8/layout/cycle3"/>
    <dgm:cxn modelId="{2BE955F9-4A8F-4F7A-8C97-2F557312F4BC}" srcId="{04A81875-4B7B-4BDC-94DD-0FF4DD72B604}" destId="{FED11691-49A6-48B0-A9AA-4078C5116E34}" srcOrd="1" destOrd="0" parTransId="{4243D528-F2BB-48F6-AE02-B1FF1FE8E233}" sibTransId="{C82E820F-5441-46F1-80CC-1109E39AC873}"/>
    <dgm:cxn modelId="{D90E6491-B46A-4B46-BA62-29A284164436}" srcId="{04A81875-4B7B-4BDC-94DD-0FF4DD72B604}" destId="{4CBB0858-0F81-4921-8E35-F1D819C0664C}" srcOrd="3" destOrd="0" parTransId="{A28CA85B-57A0-4AE9-A934-BF61242DE316}" sibTransId="{9C96B595-7039-4482-BEE9-D71C42BE4DD8}"/>
    <dgm:cxn modelId="{5F02D587-E14B-4578-9B8D-31FF65DD55B5}" type="presOf" srcId="{5866D3E3-D28C-4129-9712-5F0A0B6ABDD3}" destId="{4A8F5E01-E803-4A48-9F16-9BD4D6AF5F33}" srcOrd="0" destOrd="0" presId="urn:microsoft.com/office/officeart/2005/8/layout/cycle3"/>
    <dgm:cxn modelId="{A3FD86FA-C899-420E-BF17-03A24405138F}" type="presOf" srcId="{3DCC493B-2BDD-4F1E-A025-1340591F805F}" destId="{89176A9F-28B7-4503-87A1-8E83877BA40A}" srcOrd="0" destOrd="0" presId="urn:microsoft.com/office/officeart/2005/8/layout/cycle3"/>
    <dgm:cxn modelId="{040EF29A-4C32-4B47-91DF-4151B8944D66}" srcId="{04A81875-4B7B-4BDC-94DD-0FF4DD72B604}" destId="{3DCC493B-2BDD-4F1E-A025-1340591F805F}" srcOrd="7" destOrd="0" parTransId="{4E74469D-6519-496E-B50F-C253AF996308}" sibTransId="{48472594-68CF-4011-B298-C3C379C67C38}"/>
    <dgm:cxn modelId="{243FD012-9AE4-4CD8-AE2E-6809DB3E87E7}" type="presOf" srcId="{B0EE18CF-D07B-4CAE-8078-4A53A65E5A47}" destId="{45504912-BED5-4312-8FEF-E0109458BFF7}" srcOrd="0" destOrd="0" presId="urn:microsoft.com/office/officeart/2005/8/layout/cycle3"/>
    <dgm:cxn modelId="{BE2E068F-4670-4105-8766-0129BC89EAE4}" srcId="{04A81875-4B7B-4BDC-94DD-0FF4DD72B604}" destId="{38B563E7-341F-48D9-BEAD-C25D071B5C24}" srcOrd="4" destOrd="0" parTransId="{FA467F2E-EC4A-473C-B360-64C5BF192151}" sibTransId="{80BDF4D7-C895-4016-A980-1B8E1BBBD4AB}"/>
    <dgm:cxn modelId="{B0FF7D7A-FF05-47BA-958D-9DB16C8FF84B}" type="presParOf" srcId="{D31E1908-976B-4C5E-92D6-BED971800A8E}" destId="{24FF81C9-7224-4E2A-A4FB-03D6AA83ADB1}" srcOrd="0" destOrd="0" presId="urn:microsoft.com/office/officeart/2005/8/layout/cycle3"/>
    <dgm:cxn modelId="{3F45740C-AB0D-49FC-8054-5840B7F11556}" type="presParOf" srcId="{24FF81C9-7224-4E2A-A4FB-03D6AA83ADB1}" destId="{670DD93C-1FFA-4D1E-BCAA-1CD98060BC96}" srcOrd="0" destOrd="0" presId="urn:microsoft.com/office/officeart/2005/8/layout/cycle3"/>
    <dgm:cxn modelId="{A68378BC-2132-42E6-AF18-037C8C49A336}" type="presParOf" srcId="{24FF81C9-7224-4E2A-A4FB-03D6AA83ADB1}" destId="{A86FBE5A-5D0A-4188-BDE8-A86278AF8C3F}" srcOrd="1" destOrd="0" presId="urn:microsoft.com/office/officeart/2005/8/layout/cycle3"/>
    <dgm:cxn modelId="{4B0F2C7D-961A-419C-A274-BF91CAF2D69B}" type="presParOf" srcId="{24FF81C9-7224-4E2A-A4FB-03D6AA83ADB1}" destId="{C4E104E2-14B7-459F-9EAA-B3C36E89B236}" srcOrd="2" destOrd="0" presId="urn:microsoft.com/office/officeart/2005/8/layout/cycle3"/>
    <dgm:cxn modelId="{9FDA3C1D-C11E-4311-B1AF-0FD4F6BE1E75}" type="presParOf" srcId="{24FF81C9-7224-4E2A-A4FB-03D6AA83ADB1}" destId="{FF05C329-BA6D-4A0F-9048-206DB492810C}" srcOrd="3" destOrd="0" presId="urn:microsoft.com/office/officeart/2005/8/layout/cycle3"/>
    <dgm:cxn modelId="{D9A01CD5-6B89-4DFE-A5F5-30D89D7BB903}" type="presParOf" srcId="{24FF81C9-7224-4E2A-A4FB-03D6AA83ADB1}" destId="{95FE7F25-423E-4D90-B3FA-F34F81A6F5E0}" srcOrd="4" destOrd="0" presId="urn:microsoft.com/office/officeart/2005/8/layout/cycle3"/>
    <dgm:cxn modelId="{B8D9F908-A5D3-42E6-AD8E-248CB331FFA9}" type="presParOf" srcId="{24FF81C9-7224-4E2A-A4FB-03D6AA83ADB1}" destId="{93B2869A-8019-4271-9775-C58653D7B2FA}" srcOrd="5" destOrd="0" presId="urn:microsoft.com/office/officeart/2005/8/layout/cycle3"/>
    <dgm:cxn modelId="{5F30E46F-2379-48DA-AB05-4574FB58DDD5}" type="presParOf" srcId="{24FF81C9-7224-4E2A-A4FB-03D6AA83ADB1}" destId="{45504912-BED5-4312-8FEF-E0109458BFF7}" srcOrd="6" destOrd="0" presId="urn:microsoft.com/office/officeart/2005/8/layout/cycle3"/>
    <dgm:cxn modelId="{60F68B80-D563-4124-B95B-6EA3CF5E32B2}" type="presParOf" srcId="{24FF81C9-7224-4E2A-A4FB-03D6AA83ADB1}" destId="{4A8F5E01-E803-4A48-9F16-9BD4D6AF5F33}" srcOrd="7" destOrd="0" presId="urn:microsoft.com/office/officeart/2005/8/layout/cycle3"/>
    <dgm:cxn modelId="{D1C9FB25-6EDB-4048-B002-EC1348F3BEAC}" type="presParOf" srcId="{24FF81C9-7224-4E2A-A4FB-03D6AA83ADB1}" destId="{89176A9F-28B7-4503-87A1-8E83877BA40A}" srcOrd="8"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FBE5A-5D0A-4188-BDE8-A86278AF8C3F}">
      <dsp:nvSpPr>
        <dsp:cNvPr id="0" name=""/>
        <dsp:cNvSpPr/>
      </dsp:nvSpPr>
      <dsp:spPr>
        <a:xfrm>
          <a:off x="346103" y="1133412"/>
          <a:ext cx="5259329" cy="5259329"/>
        </a:xfrm>
        <a:prstGeom prst="circularArrow">
          <a:avLst>
            <a:gd name="adj1" fmla="val 5544"/>
            <a:gd name="adj2" fmla="val 330680"/>
            <a:gd name="adj3" fmla="val 13429005"/>
            <a:gd name="adj4" fmla="val 17600913"/>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0DD93C-1FFA-4D1E-BCAA-1CD98060BC96}">
      <dsp:nvSpPr>
        <dsp:cNvPr id="0" name=""/>
        <dsp:cNvSpPr/>
      </dsp:nvSpPr>
      <dsp:spPr>
        <a:xfrm>
          <a:off x="1565308" y="1539920"/>
          <a:ext cx="2820919" cy="730865"/>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Appoint A Reflections Program Chair</a:t>
          </a:r>
          <a:endParaRPr lang="en-US" sz="1800" kern="1200" dirty="0"/>
        </a:p>
      </dsp:txBody>
      <dsp:txXfrm>
        <a:off x="1600986" y="1575598"/>
        <a:ext cx="2749563" cy="659509"/>
      </dsp:txXfrm>
    </dsp:sp>
    <dsp:sp modelId="{C4E104E2-14B7-459F-9EAA-B3C36E89B236}">
      <dsp:nvSpPr>
        <dsp:cNvPr id="0" name=""/>
        <dsp:cNvSpPr/>
      </dsp:nvSpPr>
      <dsp:spPr>
        <a:xfrm>
          <a:off x="3151196" y="2606137"/>
          <a:ext cx="2820919" cy="730865"/>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Develop Program Plan And Timeline</a:t>
          </a:r>
          <a:endParaRPr lang="en-US" sz="1800" kern="1200" dirty="0"/>
        </a:p>
      </dsp:txBody>
      <dsp:txXfrm>
        <a:off x="3186874" y="2641815"/>
        <a:ext cx="2749563" cy="659509"/>
      </dsp:txXfrm>
    </dsp:sp>
    <dsp:sp modelId="{FF05C329-BA6D-4A0F-9048-206DB492810C}">
      <dsp:nvSpPr>
        <dsp:cNvPr id="0" name=""/>
        <dsp:cNvSpPr/>
      </dsp:nvSpPr>
      <dsp:spPr>
        <a:xfrm>
          <a:off x="3808092" y="3782704"/>
          <a:ext cx="2820919" cy="730865"/>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Promote The Reflections Program</a:t>
          </a:r>
          <a:endParaRPr lang="en-US" sz="1800" kern="1200" dirty="0"/>
        </a:p>
      </dsp:txBody>
      <dsp:txXfrm>
        <a:off x="3843770" y="3818382"/>
        <a:ext cx="2749563" cy="659509"/>
      </dsp:txXfrm>
    </dsp:sp>
    <dsp:sp modelId="{95FE7F25-423E-4D90-B3FA-F34F81A6F5E0}">
      <dsp:nvSpPr>
        <dsp:cNvPr id="0" name=""/>
        <dsp:cNvSpPr/>
      </dsp:nvSpPr>
      <dsp:spPr>
        <a:xfrm>
          <a:off x="3151196" y="4934388"/>
          <a:ext cx="2820919" cy="730865"/>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Collect And Process The Artwork</a:t>
          </a:r>
          <a:endParaRPr lang="en-US" sz="1800" kern="1200" dirty="0"/>
        </a:p>
      </dsp:txBody>
      <dsp:txXfrm>
        <a:off x="3186874" y="4970066"/>
        <a:ext cx="2749563" cy="659509"/>
      </dsp:txXfrm>
    </dsp:sp>
    <dsp:sp modelId="{93B2869A-8019-4271-9775-C58653D7B2FA}">
      <dsp:nvSpPr>
        <dsp:cNvPr id="0" name=""/>
        <dsp:cNvSpPr/>
      </dsp:nvSpPr>
      <dsp:spPr>
        <a:xfrm>
          <a:off x="1565308" y="6025489"/>
          <a:ext cx="2820919" cy="730865"/>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Judging At Each Level</a:t>
          </a:r>
          <a:endParaRPr lang="en-US" sz="1800" kern="1200" dirty="0"/>
        </a:p>
      </dsp:txBody>
      <dsp:txXfrm>
        <a:off x="1600986" y="6061167"/>
        <a:ext cx="2749563" cy="659509"/>
      </dsp:txXfrm>
    </dsp:sp>
    <dsp:sp modelId="{45504912-BED5-4312-8FEF-E0109458BFF7}">
      <dsp:nvSpPr>
        <dsp:cNvPr id="0" name=""/>
        <dsp:cNvSpPr/>
      </dsp:nvSpPr>
      <dsp:spPr>
        <a:xfrm>
          <a:off x="-20579" y="4934381"/>
          <a:ext cx="2820919" cy="730865"/>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Celebrate The Participants</a:t>
          </a:r>
          <a:endParaRPr lang="en-US" sz="1800" kern="1200" dirty="0"/>
        </a:p>
      </dsp:txBody>
      <dsp:txXfrm>
        <a:off x="15099" y="4970059"/>
        <a:ext cx="2749563" cy="659509"/>
      </dsp:txXfrm>
    </dsp:sp>
    <dsp:sp modelId="{4A8F5E01-E803-4A48-9F16-9BD4D6AF5F33}">
      <dsp:nvSpPr>
        <dsp:cNvPr id="0" name=""/>
        <dsp:cNvSpPr/>
      </dsp:nvSpPr>
      <dsp:spPr>
        <a:xfrm>
          <a:off x="-677475" y="3782704"/>
          <a:ext cx="2820919" cy="730865"/>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Artwork Passed To Next Level</a:t>
          </a:r>
          <a:endParaRPr lang="en-US" sz="1800" kern="1200" dirty="0"/>
        </a:p>
      </dsp:txBody>
      <dsp:txXfrm>
        <a:off x="-641797" y="3818382"/>
        <a:ext cx="2749563" cy="659509"/>
      </dsp:txXfrm>
    </dsp:sp>
    <dsp:sp modelId="{89176A9F-28B7-4503-87A1-8E83877BA40A}">
      <dsp:nvSpPr>
        <dsp:cNvPr id="0" name=""/>
        <dsp:cNvSpPr/>
      </dsp:nvSpPr>
      <dsp:spPr>
        <a:xfrm>
          <a:off x="-20579" y="2606135"/>
          <a:ext cx="2820919" cy="730865"/>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Wrap Up The Details</a:t>
          </a:r>
          <a:endParaRPr lang="en-US" sz="1800" kern="1200" dirty="0"/>
        </a:p>
      </dsp:txBody>
      <dsp:txXfrm>
        <a:off x="15099" y="2641813"/>
        <a:ext cx="2749563" cy="65950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3AD50E0-AEE2-42C3-A985-9A0390C0C80E}" type="datetimeFigureOut">
              <a:rPr lang="en-US"/>
              <a:pPr>
                <a:defRPr/>
              </a:pPr>
              <a:t>5/16/2013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A6B0140-DCCB-4679-9781-3714CAB639BB}" type="slidenum">
              <a:rPr lang="en-US"/>
              <a:pPr>
                <a:defRPr/>
              </a:pPr>
              <a:t>‹#›</a:t>
            </a:fld>
            <a:endParaRPr lang="en-US"/>
          </a:p>
        </p:txBody>
      </p:sp>
    </p:spTree>
    <p:extLst>
      <p:ext uri="{BB962C8B-B14F-4D97-AF65-F5344CB8AC3E}">
        <p14:creationId xmlns:p14="http://schemas.microsoft.com/office/powerpoint/2010/main" val="32779031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6625" eaLnBrk="1" hangingPunct="1">
              <a:spcBef>
                <a:spcPct val="0"/>
              </a:spcBef>
            </a:pPr>
            <a:r>
              <a:rPr lang="en-US" smtClean="0"/>
              <a:t>Offers a voice:</a:t>
            </a:r>
          </a:p>
          <a:p>
            <a:pPr defTabSz="936625" eaLnBrk="1" hangingPunct="1">
              <a:spcBef>
                <a:spcPct val="0"/>
              </a:spcBef>
              <a:buFontTx/>
              <a:buChar char="•"/>
            </a:pPr>
            <a:r>
              <a:rPr lang="en-US" smtClean="0"/>
              <a:t> PTA Reflections encourages all students to share their perspectives on the given theme for the year. Students are asked to interpret the theme, to create works of art that share their thoughts and express their creativity. There are no wrong answers. </a:t>
            </a:r>
          </a:p>
          <a:p>
            <a:pPr defTabSz="936625" eaLnBrk="1" hangingPunct="1">
              <a:spcBef>
                <a:spcPct val="0"/>
              </a:spcBef>
              <a:buFontTx/>
              <a:buChar char="•"/>
            </a:pPr>
            <a:r>
              <a:rPr lang="en-US" smtClean="0"/>
              <a:t> Students can also share what is important to them through submissions to the annual Reflections Program theme search. </a:t>
            </a:r>
          </a:p>
          <a:p>
            <a:pPr defTabSz="936625" eaLnBrk="1" hangingPunct="1">
              <a:spcBef>
                <a:spcPct val="0"/>
              </a:spcBef>
              <a:buFontTx/>
              <a:buChar char="•"/>
            </a:pPr>
            <a:r>
              <a:rPr lang="en-US" smtClean="0"/>
              <a:t> Parents and caregivers can have a voice through volunteer opportunities with the PTA Reflections Program. Ask people to contribute their skill sets to promoting the program, cataloging entries, arranging the judging, preparing exhibits, etc. Welcome new volunteers and new ideas.</a:t>
            </a:r>
          </a:p>
          <a:p>
            <a:pPr defTabSz="936625" eaLnBrk="1" hangingPunct="1">
              <a:spcBef>
                <a:spcPct val="0"/>
              </a:spcBef>
            </a:pPr>
            <a:endParaRPr lang="en-US"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A690F8-2933-4DC1-95F3-60D5242F3F1B}" type="slidenum">
              <a:rPr lang="en-US" smtClean="0"/>
              <a:pPr fontAlgn="base">
                <a:spcBef>
                  <a:spcPct val="0"/>
                </a:spcBef>
                <a:spcAft>
                  <a:spcPct val="0"/>
                </a:spcAft>
                <a:defRPr/>
              </a:pPr>
              <a:t>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7" descr="Reflections_PPT_Page_1.jpg"/>
          <p:cNvPicPr>
            <a:picLocks noChangeAspect="1"/>
          </p:cNvPicPr>
          <p:nvPr userDrawn="1"/>
        </p:nvPicPr>
        <p:blipFill>
          <a:blip r:embed="rId2" cstate="print">
            <a:extLst>
              <a:ext uri="{28A0092B-C50C-407E-A947-70E740481C1C}">
                <a14:useLocalDpi xmlns:a14="http://schemas.microsoft.com/office/drawing/2010/main" val="0"/>
              </a:ext>
            </a:extLst>
          </a:blip>
          <a:srcRect t="6667"/>
          <a:stretch>
            <a:fillRect/>
          </a:stretch>
        </p:blipFill>
        <p:spPr bwMode="auto">
          <a:xfrm>
            <a:off x="0" y="0"/>
            <a:ext cx="9144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371600" y="5105400"/>
            <a:ext cx="6400800" cy="990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B15FCF97-2E81-4A5D-970E-D41FDF2D00F4}" type="datetimeFigureOut">
              <a:rPr lang="en-US"/>
              <a:pPr>
                <a:defRPr/>
              </a:pPr>
              <a:t>5/16/2013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0DC869-C96C-49CA-9B32-6DBDE33489B1}" type="slidenum">
              <a:rPr lang="en-US"/>
              <a:pPr>
                <a:defRPr/>
              </a:pPr>
              <a:t>‹#›</a:t>
            </a:fld>
            <a:endParaRPr lang="en-US"/>
          </a:p>
        </p:txBody>
      </p:sp>
    </p:spTree>
    <p:extLst>
      <p:ext uri="{BB962C8B-B14F-4D97-AF65-F5344CB8AC3E}">
        <p14:creationId xmlns:p14="http://schemas.microsoft.com/office/powerpoint/2010/main" val="3558844674"/>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49A1F7-2641-4CAC-914A-115E22B9CCD4}" type="datetimeFigureOut">
              <a:rPr lang="en-US"/>
              <a:pPr>
                <a:defRPr/>
              </a:pPr>
              <a:t>5/16/2013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2AC857-3F7C-40FA-BE97-B0760F35C949}" type="slidenum">
              <a:rPr lang="en-US"/>
              <a:pPr>
                <a:defRPr/>
              </a:pPr>
              <a:t>‹#›</a:t>
            </a:fld>
            <a:endParaRPr lang="en-US"/>
          </a:p>
        </p:txBody>
      </p:sp>
    </p:spTree>
    <p:extLst>
      <p:ext uri="{BB962C8B-B14F-4D97-AF65-F5344CB8AC3E}">
        <p14:creationId xmlns:p14="http://schemas.microsoft.com/office/powerpoint/2010/main" val="478366352"/>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627C57-572A-4AE7-832F-5FE5DC430A5D}" type="datetimeFigureOut">
              <a:rPr lang="en-US"/>
              <a:pPr>
                <a:defRPr/>
              </a:pPr>
              <a:t>5/16/2013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B18C7D-8EA5-4C35-AAFF-935969CD8A22}" type="slidenum">
              <a:rPr lang="en-US"/>
              <a:pPr>
                <a:defRPr/>
              </a:pPr>
              <a:t>‹#›</a:t>
            </a:fld>
            <a:endParaRPr lang="en-US"/>
          </a:p>
        </p:txBody>
      </p:sp>
    </p:spTree>
    <p:extLst>
      <p:ext uri="{BB962C8B-B14F-4D97-AF65-F5344CB8AC3E}">
        <p14:creationId xmlns:p14="http://schemas.microsoft.com/office/powerpoint/2010/main" val="1741178159"/>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Reflections_PPT_Page_3.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609600"/>
            <a:ext cx="8229600" cy="808038"/>
          </a:xfrm>
        </p:spPr>
        <p:txBody>
          <a:bodyPr/>
          <a:lstStyle>
            <a:lvl1pPr>
              <a:defRPr>
                <a:latin typeface="Times New Roman" pitchFamily="18" charset="0"/>
                <a:cs typeface="Times New Roman" pitchFamily="18" charset="0"/>
              </a:defRPr>
            </a:lvl1p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553200"/>
            <a:ext cx="2133600" cy="168275"/>
          </a:xfrm>
        </p:spPr>
        <p:txBody>
          <a:bodyPr/>
          <a:lstStyle>
            <a:lvl1pPr>
              <a:defRPr>
                <a:solidFill>
                  <a:schemeClr val="bg1"/>
                </a:solidFill>
              </a:defRPr>
            </a:lvl1pPr>
          </a:lstStyle>
          <a:p>
            <a:pPr>
              <a:defRPr/>
            </a:pPr>
            <a:fld id="{FF556EC9-E3C7-41F9-90A0-65A83186A92C}" type="datetimeFigureOut">
              <a:rPr lang="en-US"/>
              <a:pPr>
                <a:defRPr/>
              </a:pPr>
              <a:t>5/16/2013</a:t>
            </a:fld>
            <a:endParaRPr lang="en-US"/>
          </a:p>
        </p:txBody>
      </p:sp>
      <p:sp>
        <p:nvSpPr>
          <p:cNvPr id="6" name="Footer Placeholder 4"/>
          <p:cNvSpPr>
            <a:spLocks noGrp="1"/>
          </p:cNvSpPr>
          <p:nvPr>
            <p:ph type="ftr" sz="quarter" idx="11"/>
          </p:nvPr>
        </p:nvSpPr>
        <p:spPr>
          <a:xfrm>
            <a:off x="3124200" y="6553200"/>
            <a:ext cx="2895600" cy="168275"/>
          </a:xfrm>
        </p:spPr>
        <p:txBody>
          <a:bodyPr/>
          <a:lstStyle>
            <a:lvl1pPr>
              <a:defRPr>
                <a:solidFill>
                  <a:schemeClr val="bg1"/>
                </a:solidFill>
              </a:defRPr>
            </a:lvl1pPr>
          </a:lstStyle>
          <a:p>
            <a:pPr>
              <a:defRPr/>
            </a:pPr>
            <a:endParaRPr lang="en-US"/>
          </a:p>
        </p:txBody>
      </p:sp>
      <p:sp>
        <p:nvSpPr>
          <p:cNvPr id="7" name="Slide Number Placeholder 5"/>
          <p:cNvSpPr>
            <a:spLocks noGrp="1"/>
          </p:cNvSpPr>
          <p:nvPr>
            <p:ph type="sldNum" sz="quarter" idx="12"/>
          </p:nvPr>
        </p:nvSpPr>
        <p:spPr>
          <a:xfrm>
            <a:off x="6553200" y="6553200"/>
            <a:ext cx="2133600" cy="168275"/>
          </a:xfrm>
        </p:spPr>
        <p:txBody>
          <a:bodyPr/>
          <a:lstStyle>
            <a:lvl1pPr>
              <a:defRPr>
                <a:solidFill>
                  <a:schemeClr val="bg1"/>
                </a:solidFill>
              </a:defRPr>
            </a:lvl1pPr>
          </a:lstStyle>
          <a:p>
            <a:pPr>
              <a:defRPr/>
            </a:pPr>
            <a:fld id="{1E08F171-6E97-4691-AB85-9FD768900BC4}" type="slidenum">
              <a:rPr lang="en-US"/>
              <a:pPr>
                <a:defRPr/>
              </a:pPr>
              <a:t>‹#›</a:t>
            </a:fld>
            <a:endParaRPr lang="en-US"/>
          </a:p>
        </p:txBody>
      </p:sp>
    </p:spTree>
    <p:extLst>
      <p:ext uri="{BB962C8B-B14F-4D97-AF65-F5344CB8AC3E}">
        <p14:creationId xmlns:p14="http://schemas.microsoft.com/office/powerpoint/2010/main" val="1783541931"/>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Reflections_PPT_Page_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5334000"/>
            <a:ext cx="7772400" cy="881062"/>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228600"/>
            <a:ext cx="7772400" cy="5095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534019-C5A2-4663-B7F4-4DF19C52F456}" type="datetimeFigureOut">
              <a:rPr lang="en-US"/>
              <a:pPr>
                <a:defRPr/>
              </a:pPr>
              <a:t>5/16/2013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D6C169-A0B4-410E-B91E-02287073BE7C}" type="slidenum">
              <a:rPr lang="en-US"/>
              <a:pPr>
                <a:defRPr/>
              </a:pPr>
              <a:t>‹#›</a:t>
            </a:fld>
            <a:endParaRPr lang="en-US"/>
          </a:p>
        </p:txBody>
      </p:sp>
    </p:spTree>
    <p:extLst>
      <p:ext uri="{BB962C8B-B14F-4D97-AF65-F5344CB8AC3E}">
        <p14:creationId xmlns:p14="http://schemas.microsoft.com/office/powerpoint/2010/main" val="859962048"/>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Reflections_PPT_Page_4.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81200" y="533400"/>
            <a:ext cx="6705600" cy="884238"/>
          </a:xfrm>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905000" y="1600200"/>
            <a:ext cx="3276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410200" y="1600200"/>
            <a:ext cx="3276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312FE959-8D66-41E9-9F2E-2187EE761595}" type="datetimeFigureOut">
              <a:rPr lang="en-US"/>
              <a:pPr>
                <a:defRPr/>
              </a:pPr>
              <a:t>5/16/2013</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6AFC983A-052E-44E9-947D-6F49EA027BA5}" type="slidenum">
              <a:rPr lang="en-US"/>
              <a:pPr>
                <a:defRPr/>
              </a:pPr>
              <a:t>‹#›</a:t>
            </a:fld>
            <a:endParaRPr lang="en-US"/>
          </a:p>
        </p:txBody>
      </p:sp>
    </p:spTree>
    <p:extLst>
      <p:ext uri="{BB962C8B-B14F-4D97-AF65-F5344CB8AC3E}">
        <p14:creationId xmlns:p14="http://schemas.microsoft.com/office/powerpoint/2010/main" val="2251987722"/>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672D79F-163A-4122-8D94-8E0112472078}" type="datetimeFigureOut">
              <a:rPr lang="en-US"/>
              <a:pPr>
                <a:defRPr/>
              </a:pPr>
              <a:t>5/16/2013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358D8F-16C9-41B5-AEC8-BC8A5C2DE7B2}" type="slidenum">
              <a:rPr lang="en-US"/>
              <a:pPr>
                <a:defRPr/>
              </a:pPr>
              <a:t>‹#›</a:t>
            </a:fld>
            <a:endParaRPr lang="en-US"/>
          </a:p>
        </p:txBody>
      </p:sp>
    </p:spTree>
    <p:extLst>
      <p:ext uri="{BB962C8B-B14F-4D97-AF65-F5344CB8AC3E}">
        <p14:creationId xmlns:p14="http://schemas.microsoft.com/office/powerpoint/2010/main" val="378839908"/>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9862EBB-413E-44A7-9F1F-DDBF355B336B}" type="datetimeFigureOut">
              <a:rPr lang="en-US"/>
              <a:pPr>
                <a:defRPr/>
              </a:pPr>
              <a:t>5/16/2013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948949E-ACEC-4CE8-B48C-9928971E7CBE}" type="slidenum">
              <a:rPr lang="en-US"/>
              <a:pPr>
                <a:defRPr/>
              </a:pPr>
              <a:t>‹#›</a:t>
            </a:fld>
            <a:endParaRPr lang="en-US"/>
          </a:p>
        </p:txBody>
      </p:sp>
    </p:spTree>
    <p:extLst>
      <p:ext uri="{BB962C8B-B14F-4D97-AF65-F5344CB8AC3E}">
        <p14:creationId xmlns:p14="http://schemas.microsoft.com/office/powerpoint/2010/main" val="1712197912"/>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30CE34-CC98-404B-98C8-D896E2EA03F1}" type="datetimeFigureOut">
              <a:rPr lang="en-US"/>
              <a:pPr>
                <a:defRPr/>
              </a:pPr>
              <a:t>5/16/2013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08E61FF-41CF-4C60-BFAA-6849568229FA}" type="slidenum">
              <a:rPr lang="en-US"/>
              <a:pPr>
                <a:defRPr/>
              </a:pPr>
              <a:t>‹#›</a:t>
            </a:fld>
            <a:endParaRPr lang="en-US"/>
          </a:p>
        </p:txBody>
      </p:sp>
    </p:spTree>
    <p:extLst>
      <p:ext uri="{BB962C8B-B14F-4D97-AF65-F5344CB8AC3E}">
        <p14:creationId xmlns:p14="http://schemas.microsoft.com/office/powerpoint/2010/main" val="893164850"/>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A73240-FF7C-4AF8-BC76-E56854C6345C}" type="datetimeFigureOut">
              <a:rPr lang="en-US"/>
              <a:pPr>
                <a:defRPr/>
              </a:pPr>
              <a:t>5/16/2013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B9DEC1-4BEF-4FAA-87B5-EAD6D56E45EA}" type="slidenum">
              <a:rPr lang="en-US"/>
              <a:pPr>
                <a:defRPr/>
              </a:pPr>
              <a:t>‹#›</a:t>
            </a:fld>
            <a:endParaRPr lang="en-US"/>
          </a:p>
        </p:txBody>
      </p:sp>
    </p:spTree>
    <p:extLst>
      <p:ext uri="{BB962C8B-B14F-4D97-AF65-F5344CB8AC3E}">
        <p14:creationId xmlns:p14="http://schemas.microsoft.com/office/powerpoint/2010/main" val="3819814015"/>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EBE822F-5D59-486D-8252-9C6F29552BC1}" type="datetimeFigureOut">
              <a:rPr lang="en-US"/>
              <a:pPr>
                <a:defRPr/>
              </a:pPr>
              <a:t>5/16/2013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935202-7016-405D-9BED-DBD575D2E233}" type="slidenum">
              <a:rPr lang="en-US"/>
              <a:pPr>
                <a:defRPr/>
              </a:pPr>
              <a:t>‹#›</a:t>
            </a:fld>
            <a:endParaRPr lang="en-US"/>
          </a:p>
        </p:txBody>
      </p:sp>
    </p:spTree>
    <p:extLst>
      <p:ext uri="{BB962C8B-B14F-4D97-AF65-F5344CB8AC3E}">
        <p14:creationId xmlns:p14="http://schemas.microsoft.com/office/powerpoint/2010/main" val="1158341512"/>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6" descr="Reflections_PPT_Page_5.jp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295400" y="274638"/>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600200"/>
            <a:ext cx="8229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613525"/>
            <a:ext cx="2133600" cy="24447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defRPr>
            </a:lvl1pPr>
          </a:lstStyle>
          <a:p>
            <a:pPr>
              <a:defRPr/>
            </a:pPr>
            <a:fld id="{1BF98124-A261-4678-8C97-8AEDFE25D9A6}" type="datetimeFigureOut">
              <a:rPr lang="en-US"/>
              <a:pPr>
                <a:defRPr/>
              </a:pPr>
              <a:t>5/16/2013</a:t>
            </a:fld>
            <a:endParaRPr lang="en-US"/>
          </a:p>
        </p:txBody>
      </p:sp>
      <p:sp>
        <p:nvSpPr>
          <p:cNvPr id="5" name="Footer Placeholder 4"/>
          <p:cNvSpPr>
            <a:spLocks noGrp="1"/>
          </p:cNvSpPr>
          <p:nvPr>
            <p:ph type="ftr" sz="quarter" idx="3"/>
          </p:nvPr>
        </p:nvSpPr>
        <p:spPr>
          <a:xfrm>
            <a:off x="3124200" y="6613525"/>
            <a:ext cx="2895600" cy="24447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613525"/>
            <a:ext cx="2133600" cy="244475"/>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defRPr>
            </a:lvl1pPr>
          </a:lstStyle>
          <a:p>
            <a:pPr>
              <a:defRPr/>
            </a:pPr>
            <a:fld id="{A868D8BA-312D-4869-AC7E-BFA514D967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0" r:id="rId5"/>
    <p:sldLayoutId id="2147483759" r:id="rId6"/>
    <p:sldLayoutId id="2147483758" r:id="rId7"/>
    <p:sldLayoutId id="2147483757" r:id="rId8"/>
    <p:sldLayoutId id="2147483756" r:id="rId9"/>
    <p:sldLayoutId id="2147483755" r:id="rId10"/>
    <p:sldLayoutId id="2147483754" r:id="rId11"/>
  </p:sldLayoutIdLst>
  <p:transition spd="med">
    <p:fade thruBlk="1"/>
  </p:transition>
  <p:txStyles>
    <p:titleStyle>
      <a:lvl1pPr algn="ctr" rtl="0" eaLnBrk="0" fontAlgn="base" hangingPunct="0">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1"/>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1"/>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flections_PPT_Page_3.jpg"/>
          <p:cNvPicPr>
            <a:picLocks noChangeAspect="1"/>
          </p:cNvPicPr>
          <p:nvPr/>
        </p:nvPicPr>
        <p:blipFill>
          <a:blip r:embed="rId3">
            <a:clrChange>
              <a:clrFrom>
                <a:srgbClr val="FDFDFD"/>
              </a:clrFrom>
              <a:clrTo>
                <a:srgbClr val="FDFDFD">
                  <a:alpha val="0"/>
                </a:srgbClr>
              </a:clrTo>
            </a:clrChange>
          </a:blip>
          <a:srcRect b="32087"/>
          <a:stretch>
            <a:fillRect/>
          </a:stretch>
        </p:blipFill>
        <p:spPr>
          <a:xfrm>
            <a:off x="0" y="0"/>
            <a:ext cx="9144000" cy="6858000"/>
          </a:xfrm>
          <a:prstGeom prst="rect">
            <a:avLst/>
          </a:prstGeom>
          <a:effectLst>
            <a:outerShdw blurRad="50800" dist="38100" dir="5400000" algn="t" rotWithShape="0">
              <a:prstClr val="black">
                <a:alpha val="40000"/>
              </a:prstClr>
            </a:outerShdw>
          </a:effectLst>
        </p:spPr>
      </p:pic>
      <p:pic>
        <p:nvPicPr>
          <p:cNvPr id="6" name="Picture 5" descr="Reflections_PPT_Page_3.jpg"/>
          <p:cNvPicPr>
            <a:picLocks noChangeAspect="1"/>
          </p:cNvPicPr>
          <p:nvPr/>
        </p:nvPicPr>
        <p:blipFill>
          <a:blip r:embed="rId3">
            <a:clrChange>
              <a:clrFrom>
                <a:srgbClr val="FDFDFD"/>
              </a:clrFrom>
              <a:clrTo>
                <a:srgbClr val="FDFDFD">
                  <a:alpha val="0"/>
                </a:srgbClr>
              </a:clrTo>
            </a:clrChange>
          </a:blip>
          <a:srcRect r="97500" b="97736"/>
          <a:stretch>
            <a:fillRect/>
          </a:stretch>
        </p:blipFill>
        <p:spPr>
          <a:xfrm>
            <a:off x="0" y="4876800"/>
            <a:ext cx="9144000" cy="1981200"/>
          </a:xfrm>
          <a:prstGeom prst="rect">
            <a:avLst/>
          </a:prstGeom>
          <a:effectLst>
            <a:outerShdw blurRad="50800" dist="38100" dir="5400000" algn="t" rotWithShape="0">
              <a:prstClr val="black">
                <a:alpha val="40000"/>
              </a:prstClr>
            </a:outerShdw>
          </a:effectLst>
        </p:spPr>
      </p:pic>
      <p:sp>
        <p:nvSpPr>
          <p:cNvPr id="3" name="Subtitle 2"/>
          <p:cNvSpPr>
            <a:spLocks noGrp="1"/>
          </p:cNvSpPr>
          <p:nvPr>
            <p:ph type="subTitle" idx="1"/>
          </p:nvPr>
        </p:nvSpPr>
        <p:spPr>
          <a:xfrm>
            <a:off x="1295400" y="4953000"/>
            <a:ext cx="6400800" cy="990600"/>
          </a:xfrm>
        </p:spPr>
        <p:txBody>
          <a:bodyPr rtlCol="0">
            <a:normAutofit lnSpcReduction="10000"/>
          </a:bodyPr>
          <a:lstStyle/>
          <a:p>
            <a:pPr eaLnBrk="1" fontAlgn="auto" hangingPunct="1">
              <a:spcAft>
                <a:spcPts val="0"/>
              </a:spcAft>
              <a:buFont typeface="Arial" pitchFamily="34" charset="0"/>
              <a:buNone/>
              <a:defRPr/>
            </a:pPr>
            <a:r>
              <a:rPr lang="en-US" dirty="0" smtClean="0">
                <a:solidFill>
                  <a:schemeClr val="bg1"/>
                </a:solidFill>
                <a:latin typeface="Times New Roman" pitchFamily="18" charset="0"/>
                <a:cs typeface="Times New Roman" pitchFamily="18" charset="0"/>
              </a:rPr>
              <a:t>Planning and Launching a Successful Reflections Program</a:t>
            </a:r>
          </a:p>
        </p:txBody>
      </p:sp>
      <p:sp>
        <p:nvSpPr>
          <p:cNvPr id="1030" name="TextBox 4"/>
          <p:cNvSpPr txBox="1">
            <a:spLocks noChangeArrowheads="1"/>
          </p:cNvSpPr>
          <p:nvPr/>
        </p:nvSpPr>
        <p:spPr bwMode="auto">
          <a:xfrm>
            <a:off x="6248400" y="6149975"/>
            <a:ext cx="3200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chemeClr val="bg1"/>
                </a:solidFill>
                <a:latin typeface="Times New Roman" pitchFamily="18" charset="0"/>
                <a:cs typeface="Times New Roman" pitchFamily="18" charset="0"/>
              </a:rPr>
              <a:t>Kima Garten-Schmidt</a:t>
            </a:r>
          </a:p>
          <a:p>
            <a:pPr eaLnBrk="1" hangingPunct="1"/>
            <a:r>
              <a:rPr lang="en-US" sz="2000">
                <a:solidFill>
                  <a:schemeClr val="bg1"/>
                </a:solidFill>
                <a:latin typeface="Times New Roman" pitchFamily="18" charset="0"/>
                <a:cs typeface="Times New Roman" pitchFamily="18" charset="0"/>
              </a:rPr>
              <a:t>SCPTA Reflections Chair </a:t>
            </a:r>
          </a:p>
        </p:txBody>
      </p:sp>
      <p:graphicFrame>
        <p:nvGraphicFramePr>
          <p:cNvPr id="1026" name="Object 4"/>
          <p:cNvGraphicFramePr>
            <a:graphicFrameLocks noChangeAspect="1"/>
          </p:cNvGraphicFramePr>
          <p:nvPr/>
        </p:nvGraphicFramePr>
        <p:xfrm>
          <a:off x="-457200" y="6096000"/>
          <a:ext cx="1924050" cy="962025"/>
        </p:xfrm>
        <a:graphic>
          <a:graphicData uri="http://schemas.openxmlformats.org/presentationml/2006/ole">
            <mc:AlternateContent xmlns:mc="http://schemas.openxmlformats.org/markup-compatibility/2006">
              <mc:Choice xmlns:v="urn:schemas-microsoft-com:vml" Requires="v">
                <p:oleObj spid="_x0000_s1033" r:id="rId4" imgW="2549520" imgH="1281240" progId="">
                  <p:embed/>
                </p:oleObj>
              </mc:Choice>
              <mc:Fallback>
                <p:oleObj r:id="rId4" imgW="2549520" imgH="128124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6096000"/>
                        <a:ext cx="1924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Helpful Tips</a:t>
            </a:r>
          </a:p>
        </p:txBody>
      </p:sp>
      <p:sp>
        <p:nvSpPr>
          <p:cNvPr id="3" name="Content Placeholder 2"/>
          <p:cNvSpPr>
            <a:spLocks noGrp="1"/>
          </p:cNvSpPr>
          <p:nvPr>
            <p:ph idx="1"/>
          </p:nvPr>
        </p:nvSpPr>
        <p:spPr>
          <a:xfrm>
            <a:off x="457200" y="1600200"/>
            <a:ext cx="8229600" cy="3200400"/>
          </a:xfrm>
        </p:spPr>
        <p:txBody>
          <a:bodyPr/>
          <a:lstStyle/>
          <a:p>
            <a:r>
              <a:rPr lang="en-US" b="1" smtClean="0">
                <a:latin typeface="Times New Roman" pitchFamily="18" charset="0"/>
                <a:cs typeface="Times New Roman" pitchFamily="18" charset="0"/>
              </a:rPr>
              <a:t>Verify that artist statement section is completed by student.  It is a </a:t>
            </a:r>
            <a:r>
              <a:rPr lang="en-US" b="1" u="sng" smtClean="0">
                <a:latin typeface="Times New Roman" pitchFamily="18" charset="0"/>
                <a:cs typeface="Times New Roman" pitchFamily="18" charset="0"/>
              </a:rPr>
              <a:t>requirement</a:t>
            </a:r>
            <a:r>
              <a:rPr lang="en-US" b="1" smtClean="0">
                <a:latin typeface="Times New Roman" pitchFamily="18" charset="0"/>
                <a:cs typeface="Times New Roman" pitchFamily="18" charset="0"/>
              </a:rPr>
              <a:t>.</a:t>
            </a:r>
          </a:p>
          <a:p>
            <a:pPr>
              <a:buFont typeface="Arial" charset="0"/>
              <a:buNone/>
            </a:pPr>
            <a:endParaRPr lang="en-US" b="1" smtClean="0">
              <a:latin typeface="Times New Roman" pitchFamily="18" charset="0"/>
              <a:cs typeface="Times New Roman" pitchFamily="18" charset="0"/>
            </a:endParaRPr>
          </a:p>
          <a:p>
            <a:r>
              <a:rPr lang="en-US" b="1" smtClean="0">
                <a:latin typeface="Times New Roman" pitchFamily="18" charset="0"/>
                <a:cs typeface="Times New Roman" pitchFamily="18" charset="0"/>
              </a:rPr>
              <a:t>Emphasize importance of reading and following rules for specific art area before submitting entry.</a:t>
            </a:r>
          </a:p>
          <a:p>
            <a:pPr>
              <a:buFont typeface="Arial" charset="0"/>
              <a:buNone/>
            </a:pPr>
            <a:endParaRPr lang="en-US"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609600"/>
            <a:ext cx="8229600" cy="609600"/>
          </a:xfrm>
        </p:spPr>
        <p:txBody>
          <a:bodyPr/>
          <a:lstStyle/>
          <a:p>
            <a:pPr eaLnBrk="1" hangingPunct="1"/>
            <a:r>
              <a:rPr lang="en-US" b="1" smtClean="0"/>
              <a:t>Judging</a:t>
            </a:r>
          </a:p>
        </p:txBody>
      </p:sp>
      <p:sp>
        <p:nvSpPr>
          <p:cNvPr id="18435" name="Content Placeholder 2"/>
          <p:cNvSpPr>
            <a:spLocks noGrp="1"/>
          </p:cNvSpPr>
          <p:nvPr>
            <p:ph idx="1"/>
          </p:nvPr>
        </p:nvSpPr>
        <p:spPr>
          <a:xfrm>
            <a:off x="457200" y="1371600"/>
            <a:ext cx="8229600" cy="3733800"/>
          </a:xfrm>
        </p:spPr>
        <p:txBody>
          <a:bodyPr/>
          <a:lstStyle/>
          <a:p>
            <a:pPr eaLnBrk="1" hangingPunct="1"/>
            <a:r>
              <a:rPr lang="en-US" sz="2800" smtClean="0">
                <a:latin typeface="Times New Roman" pitchFamily="18" charset="0"/>
                <a:cs typeface="Times New Roman" pitchFamily="18" charset="0"/>
              </a:rPr>
              <a:t>Allow for sufficient time for judging of entries</a:t>
            </a:r>
          </a:p>
          <a:p>
            <a:pPr eaLnBrk="1" hangingPunct="1"/>
            <a:r>
              <a:rPr lang="en-US" sz="2800" smtClean="0">
                <a:latin typeface="Times New Roman" pitchFamily="18" charset="0"/>
                <a:cs typeface="Times New Roman" pitchFamily="18" charset="0"/>
              </a:rPr>
              <a:t>Judges should not be from the host school</a:t>
            </a:r>
          </a:p>
          <a:p>
            <a:pPr eaLnBrk="1" hangingPunct="1"/>
            <a:r>
              <a:rPr lang="en-US" sz="2800" smtClean="0">
                <a:latin typeface="Times New Roman" pitchFamily="18" charset="0"/>
                <a:cs typeface="Times New Roman" pitchFamily="18" charset="0"/>
              </a:rPr>
              <a:t>Provide judges with “judging rubric”</a:t>
            </a:r>
          </a:p>
          <a:p>
            <a:pPr eaLnBrk="1" hangingPunct="1"/>
            <a:r>
              <a:rPr lang="en-US" sz="2800" smtClean="0">
                <a:latin typeface="Times New Roman" pitchFamily="18" charset="0"/>
                <a:cs typeface="Times New Roman" pitchFamily="18" charset="0"/>
              </a:rPr>
              <a:t>It is important to conduct blind judging – where judges do not see the artists’ names – in situations or settings where judges may know a student</a:t>
            </a:r>
          </a:p>
          <a:p>
            <a:pPr eaLnBrk="1" hangingPunct="1"/>
            <a:r>
              <a:rPr lang="en-US" sz="2800" smtClean="0">
                <a:latin typeface="Times New Roman" pitchFamily="18" charset="0"/>
                <a:cs typeface="Times New Roman" pitchFamily="18" charset="0"/>
              </a:rPr>
              <a:t>Levels of judging: local, (council), district, state, national</a:t>
            </a:r>
          </a:p>
          <a:p>
            <a:pPr eaLnBrk="1" hangingPunct="1"/>
            <a:endParaRPr lang="en-US" sz="4000" smtClean="0"/>
          </a:p>
          <a:p>
            <a:pPr eaLnBrk="1" hangingPunct="1"/>
            <a:endParaRPr lang="en-US"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609600"/>
            <a:ext cx="8229600" cy="609600"/>
          </a:xfrm>
        </p:spPr>
        <p:txBody>
          <a:bodyPr/>
          <a:lstStyle/>
          <a:p>
            <a:pPr eaLnBrk="1" hangingPunct="1"/>
            <a:r>
              <a:rPr lang="en-US" b="1" smtClean="0"/>
              <a:t>Deadlines</a:t>
            </a:r>
          </a:p>
        </p:txBody>
      </p:sp>
      <p:sp>
        <p:nvSpPr>
          <p:cNvPr id="19459" name="Content Placeholder 2"/>
          <p:cNvSpPr>
            <a:spLocks noGrp="1"/>
          </p:cNvSpPr>
          <p:nvPr>
            <p:ph idx="1"/>
          </p:nvPr>
        </p:nvSpPr>
        <p:spPr>
          <a:xfrm>
            <a:off x="381000" y="1447800"/>
            <a:ext cx="8382000" cy="3276600"/>
          </a:xfrm>
        </p:spPr>
        <p:txBody>
          <a:bodyPr/>
          <a:lstStyle/>
          <a:p>
            <a:pPr eaLnBrk="1" hangingPunct="1"/>
            <a:r>
              <a:rPr lang="en-US" sz="2800" b="1" smtClean="0">
                <a:latin typeface="Times New Roman" pitchFamily="18" charset="0"/>
                <a:cs typeface="Times New Roman" pitchFamily="18" charset="0"/>
              </a:rPr>
              <a:t>State deadline</a:t>
            </a:r>
            <a:r>
              <a:rPr lang="en-US" sz="2800" smtClean="0">
                <a:latin typeface="Times New Roman" pitchFamily="18" charset="0"/>
                <a:cs typeface="Times New Roman" pitchFamily="18" charset="0"/>
              </a:rPr>
              <a:t>: February 2014.</a:t>
            </a:r>
          </a:p>
          <a:p>
            <a:pPr eaLnBrk="1" hangingPunct="1"/>
            <a:r>
              <a:rPr lang="en-US" sz="2800" b="1" smtClean="0">
                <a:latin typeface="Times New Roman" pitchFamily="18" charset="0"/>
                <a:cs typeface="Times New Roman" pitchFamily="18" charset="0"/>
              </a:rPr>
              <a:t>District deadline</a:t>
            </a:r>
            <a:r>
              <a:rPr lang="en-US" sz="2800" smtClean="0">
                <a:latin typeface="Times New Roman" pitchFamily="18" charset="0"/>
                <a:cs typeface="Times New Roman" pitchFamily="18" charset="0"/>
              </a:rPr>
              <a:t>: to be determined by each district. Please check with your district Reflections Chair for further information.</a:t>
            </a:r>
          </a:p>
          <a:p>
            <a:pPr eaLnBrk="1" hangingPunct="1"/>
            <a:r>
              <a:rPr lang="en-US" sz="2800" b="1" smtClean="0">
                <a:latin typeface="Times New Roman" pitchFamily="18" charset="0"/>
                <a:cs typeface="Times New Roman" pitchFamily="18" charset="0"/>
              </a:rPr>
              <a:t>Local deadline</a:t>
            </a:r>
            <a:r>
              <a:rPr lang="en-US" sz="2800" smtClean="0">
                <a:latin typeface="Times New Roman" pitchFamily="18" charset="0"/>
                <a:cs typeface="Times New Roman" pitchFamily="18" charset="0"/>
              </a:rPr>
              <a:t>: to be determined by each participating local unit. Please check with your local unit Reflections Chair for further information.</a:t>
            </a:r>
          </a:p>
          <a:p>
            <a:pPr eaLnBrk="1" hangingPunct="1"/>
            <a:endParaRPr lang="en-US"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609600"/>
            <a:ext cx="8229600" cy="609600"/>
          </a:xfrm>
        </p:spPr>
        <p:txBody>
          <a:bodyPr/>
          <a:lstStyle/>
          <a:p>
            <a:pPr eaLnBrk="1" hangingPunct="1"/>
            <a:r>
              <a:rPr lang="en-US" b="1" smtClean="0"/>
              <a:t>Awards Ceremony</a:t>
            </a:r>
          </a:p>
        </p:txBody>
      </p:sp>
      <p:sp>
        <p:nvSpPr>
          <p:cNvPr id="20483" name="Content Placeholder 2"/>
          <p:cNvSpPr>
            <a:spLocks noGrp="1"/>
          </p:cNvSpPr>
          <p:nvPr>
            <p:ph idx="1"/>
          </p:nvPr>
        </p:nvSpPr>
        <p:spPr>
          <a:xfrm>
            <a:off x="457200" y="1600200"/>
            <a:ext cx="8229600" cy="3429000"/>
          </a:xfrm>
        </p:spPr>
        <p:txBody>
          <a:bodyPr/>
          <a:lstStyle/>
          <a:p>
            <a:pPr eaLnBrk="1" hangingPunct="1"/>
            <a:r>
              <a:rPr lang="en-US" sz="2800" smtClean="0">
                <a:latin typeface="Times New Roman" pitchFamily="18" charset="0"/>
                <a:cs typeface="Times New Roman" pitchFamily="18" charset="0"/>
              </a:rPr>
              <a:t>Awards Ceremony for all state winners is held in the Spring.</a:t>
            </a:r>
          </a:p>
          <a:p>
            <a:pPr eaLnBrk="1" hangingPunct="1"/>
            <a:r>
              <a:rPr lang="en-US" sz="2800" smtClean="0">
                <a:latin typeface="Times New Roman" pitchFamily="18" charset="0"/>
                <a:cs typeface="Times New Roman" pitchFamily="18" charset="0"/>
              </a:rPr>
              <a:t>National winners are notified in May.</a:t>
            </a:r>
          </a:p>
          <a:p>
            <a:pPr eaLnBrk="1" hangingPunct="1"/>
            <a:r>
              <a:rPr lang="en-US" sz="2800" smtClean="0">
                <a:latin typeface="Times New Roman" pitchFamily="18" charset="0"/>
                <a:cs typeface="Times New Roman" pitchFamily="18" charset="0"/>
              </a:rPr>
              <a:t>National winners for Outstanding Interpretation are invited to attend National Convention. Winners of Awards of Merit and Awards of Excellence receive a certificate from National PTA in July.</a:t>
            </a:r>
          </a:p>
          <a:p>
            <a:pPr eaLnBrk="1" hangingPunct="1"/>
            <a:endParaRPr lang="en-US"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1143000"/>
            <a:ext cx="4419600" cy="609600"/>
          </a:xfrm>
        </p:spPr>
        <p:txBody>
          <a:bodyPr/>
          <a:lstStyle/>
          <a:p>
            <a:pPr eaLnBrk="1" hangingPunct="1"/>
            <a:r>
              <a:rPr lang="en-US" sz="3600" b="1" smtClean="0"/>
              <a:t>Student Entry Form</a:t>
            </a:r>
          </a:p>
        </p:txBody>
      </p:sp>
      <p:pic>
        <p:nvPicPr>
          <p:cNvPr id="1945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6889" t="20000" r="25111" b="4443"/>
          <a:stretch>
            <a:fillRect/>
          </a:stretch>
        </p:blipFill>
        <p:spPr>
          <a:xfrm>
            <a:off x="5181600" y="762000"/>
            <a:ext cx="3413125" cy="4298950"/>
          </a:xfrm>
          <a:noFill/>
        </p:spPr>
      </p:pic>
      <p:sp>
        <p:nvSpPr>
          <p:cNvPr id="5" name="Title 1"/>
          <p:cNvSpPr txBox="1">
            <a:spLocks/>
          </p:cNvSpPr>
          <p:nvPr/>
        </p:nvSpPr>
        <p:spPr bwMode="auto">
          <a:xfrm>
            <a:off x="457200" y="2438400"/>
            <a:ext cx="4572000" cy="2209800"/>
          </a:xfrm>
          <a:prstGeom prst="rect">
            <a:avLst/>
          </a:prstGeom>
          <a:noFill/>
          <a:ln w="9525">
            <a:noFill/>
            <a:miter lim="800000"/>
            <a:headEnd/>
            <a:tailEnd/>
          </a:ln>
        </p:spPr>
        <p:txBody>
          <a:bodyPr anchor="ctr"/>
          <a:lstStyle/>
          <a:p>
            <a:pPr>
              <a:defRPr/>
            </a:pPr>
            <a:r>
              <a:rPr lang="en-US" sz="3600" b="1" dirty="0">
                <a:latin typeface="Times New Roman" pitchFamily="18" charset="0"/>
                <a:ea typeface="+mj-ea"/>
                <a:cs typeface="Times New Roman" pitchFamily="18" charset="0"/>
              </a:rPr>
              <a:t>Note: Parent/Guardian must sign if student is under 18</a:t>
            </a:r>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62000" y="2514600"/>
            <a:ext cx="3429000" cy="609600"/>
          </a:xfrm>
        </p:spPr>
        <p:txBody>
          <a:bodyPr/>
          <a:lstStyle/>
          <a:p>
            <a:pPr eaLnBrk="1" hangingPunct="1"/>
            <a:r>
              <a:rPr lang="en-US" b="1" smtClean="0"/>
              <a:t>Form A</a:t>
            </a:r>
          </a:p>
        </p:txBody>
      </p:sp>
      <p:pic>
        <p:nvPicPr>
          <p:cNvPr id="2048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6889" t="20000" r="25111" b="4443"/>
          <a:stretch>
            <a:fillRect/>
          </a:stretch>
        </p:blipFill>
        <p:spPr>
          <a:xfrm>
            <a:off x="5105400" y="685800"/>
            <a:ext cx="3581400" cy="4510088"/>
          </a:xfrm>
          <a:noFill/>
        </p:spPr>
      </p:pic>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066800" y="2895600"/>
            <a:ext cx="2971800" cy="609600"/>
          </a:xfrm>
        </p:spPr>
        <p:txBody>
          <a:bodyPr/>
          <a:lstStyle/>
          <a:p>
            <a:pPr eaLnBrk="1" hangingPunct="1"/>
            <a:r>
              <a:rPr lang="en-US" b="1" smtClean="0"/>
              <a:t>Form B</a:t>
            </a:r>
          </a:p>
        </p:txBody>
      </p:sp>
      <p:pic>
        <p:nvPicPr>
          <p:cNvPr id="2150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6889" t="20000" r="25111" b="4443"/>
          <a:stretch>
            <a:fillRect/>
          </a:stretch>
        </p:blipFill>
        <p:spPr>
          <a:xfrm>
            <a:off x="5105400" y="838200"/>
            <a:ext cx="3389313" cy="4267200"/>
          </a:xfrm>
          <a:noFill/>
        </p:spPr>
      </p:pic>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3200"/>
            <a:ext cx="4419600" cy="1066800"/>
          </a:xfrm>
        </p:spPr>
        <p:txBody>
          <a:bodyPr/>
          <a:lstStyle/>
          <a:p>
            <a:pPr eaLnBrk="1" hangingPunct="1"/>
            <a:r>
              <a:rPr lang="en-US" b="1" smtClean="0"/>
              <a:t>Parent/Guardian Consent Form</a:t>
            </a:r>
          </a:p>
        </p:txBody>
      </p:sp>
      <p:pic>
        <p:nvPicPr>
          <p:cNvPr id="2253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6889" t="20000" r="25111" b="4443"/>
          <a:stretch>
            <a:fillRect/>
          </a:stretch>
        </p:blipFill>
        <p:spPr>
          <a:xfrm>
            <a:off x="5105400" y="762000"/>
            <a:ext cx="3457575" cy="4354513"/>
          </a:xfrm>
          <a:noFill/>
        </p:spPr>
      </p:pic>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33400" y="2362200"/>
            <a:ext cx="3581400" cy="1371600"/>
          </a:xfrm>
        </p:spPr>
        <p:txBody>
          <a:bodyPr/>
          <a:lstStyle/>
          <a:p>
            <a:pPr eaLnBrk="1" hangingPunct="1"/>
            <a:r>
              <a:rPr lang="en-US" b="1" smtClean="0"/>
              <a:t>Submission Checklist</a:t>
            </a:r>
          </a:p>
        </p:txBody>
      </p:sp>
      <p:pic>
        <p:nvPicPr>
          <p:cNvPr id="2355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6666" t="20000" r="25333" b="4443"/>
          <a:stretch>
            <a:fillRect/>
          </a:stretch>
        </p:blipFill>
        <p:spPr>
          <a:xfrm>
            <a:off x="5181600" y="762000"/>
            <a:ext cx="3505200" cy="4413250"/>
          </a:xfrm>
          <a:noFill/>
        </p:spPr>
      </p:pic>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905000"/>
            <a:ext cx="4191000" cy="2057400"/>
          </a:xfrm>
        </p:spPr>
        <p:txBody>
          <a:bodyPr/>
          <a:lstStyle/>
          <a:p>
            <a:pPr eaLnBrk="1" hangingPunct="1"/>
            <a:r>
              <a:rPr lang="en-US" b="1" smtClean="0"/>
              <a:t>District Participation Form</a:t>
            </a:r>
          </a:p>
        </p:txBody>
      </p:sp>
      <p:pic>
        <p:nvPicPr>
          <p:cNvPr id="2457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6889" t="20000" r="25111" b="4443"/>
          <a:stretch>
            <a:fillRect/>
          </a:stretch>
        </p:blipFill>
        <p:spPr>
          <a:xfrm>
            <a:off x="5105400" y="685800"/>
            <a:ext cx="3533775" cy="4451350"/>
          </a:xfrm>
          <a:noFill/>
        </p:spPr>
      </p:pic>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p:txBody>
          <a:bodyPr/>
          <a:lstStyle/>
          <a:p>
            <a:pPr eaLnBrk="1" hangingPunct="1"/>
            <a:r>
              <a:rPr lang="en-US" smtClean="0"/>
              <a:t>2013-2014 Theme:</a:t>
            </a:r>
          </a:p>
        </p:txBody>
      </p:sp>
      <p:sp>
        <p:nvSpPr>
          <p:cNvPr id="7171" name="Content Placeholder 2"/>
          <p:cNvSpPr>
            <a:spLocks noGrp="1"/>
          </p:cNvSpPr>
          <p:nvPr>
            <p:ph idx="1"/>
          </p:nvPr>
        </p:nvSpPr>
        <p:spPr>
          <a:xfrm>
            <a:off x="609600" y="1524000"/>
            <a:ext cx="7924800" cy="2514600"/>
          </a:xfrm>
        </p:spPr>
        <p:txBody>
          <a:bodyPr/>
          <a:lstStyle/>
          <a:p>
            <a:pPr algn="ctr" eaLnBrk="1" hangingPunct="1">
              <a:buFont typeface="Arial" charset="0"/>
              <a:buNone/>
            </a:pPr>
            <a:r>
              <a:rPr lang="en-US" sz="8800" smtClean="0"/>
              <a:t>Believe, Dream, </a:t>
            </a:r>
          </a:p>
          <a:p>
            <a:pPr algn="ctr" eaLnBrk="1" hangingPunct="1">
              <a:buFont typeface="Arial" charset="0"/>
              <a:buNone/>
            </a:pPr>
            <a:r>
              <a:rPr lang="en-US" sz="8800" smtClean="0"/>
              <a:t>Inspire</a:t>
            </a:r>
          </a:p>
          <a:p>
            <a:pPr algn="ctr" eaLnBrk="1" hangingPunct="1"/>
            <a:endParaRPr lang="en-US" sz="2000" smtClean="0"/>
          </a:p>
        </p:txBody>
      </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533400" y="2209800"/>
            <a:ext cx="8229600" cy="1371600"/>
          </a:xfrm>
        </p:spPr>
        <p:txBody>
          <a:bodyPr/>
          <a:lstStyle/>
          <a:p>
            <a:pPr algn="ctr">
              <a:buFont typeface="Arial" charset="0"/>
              <a:buNone/>
            </a:pPr>
            <a:r>
              <a:rPr lang="en-US" sz="8800" b="1" smtClean="0">
                <a:latin typeface="Times New Roman" pitchFamily="18" charset="0"/>
                <a:cs typeface="Times New Roman" pitchFamily="18" charset="0"/>
              </a:rPr>
              <a:t>Questions??</a:t>
            </a:r>
          </a:p>
          <a:p>
            <a:pPr>
              <a:buFont typeface="Arial" charset="0"/>
              <a:buNone/>
            </a:pPr>
            <a:endParaRPr lang="en-US" smtClean="0"/>
          </a:p>
        </p:txBody>
      </p:sp>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Wave 7"/>
          <p:cNvSpPr/>
          <p:nvPr/>
        </p:nvSpPr>
        <p:spPr>
          <a:xfrm>
            <a:off x="0" y="152400"/>
            <a:ext cx="9144000" cy="914400"/>
          </a:xfrm>
          <a:prstGeom prst="wave">
            <a:avLst>
              <a:gd name="adj1" fmla="val 6618"/>
              <a:gd name="adj2" fmla="val 0"/>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905000" y="5638800"/>
            <a:ext cx="5334000" cy="609600"/>
          </a:xfrm>
          <a:prstGeom prst="rect">
            <a:avLst/>
          </a:prstGeom>
          <a:solidFill>
            <a:srgbClr val="FFFF0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28" name="Title 3"/>
          <p:cNvSpPr>
            <a:spLocks noGrp="1"/>
          </p:cNvSpPr>
          <p:nvPr>
            <p:ph type="title"/>
          </p:nvPr>
        </p:nvSpPr>
        <p:spPr>
          <a:xfrm>
            <a:off x="685800" y="5562600"/>
            <a:ext cx="7772400" cy="804863"/>
          </a:xfrm>
        </p:spPr>
        <p:txBody>
          <a:bodyPr/>
          <a:lstStyle/>
          <a:p>
            <a:pPr algn="ctr" eaLnBrk="1" hangingPunct="1"/>
            <a:r>
              <a:rPr lang="en-US" cap="none" smtClean="0"/>
              <a:t>www.ptareflections.org</a:t>
            </a:r>
          </a:p>
        </p:txBody>
      </p:sp>
      <p:sp>
        <p:nvSpPr>
          <p:cNvPr id="26629" name="Text Placeholder 4"/>
          <p:cNvSpPr>
            <a:spLocks noGrp="1"/>
          </p:cNvSpPr>
          <p:nvPr>
            <p:ph type="body" idx="1"/>
          </p:nvPr>
        </p:nvSpPr>
        <p:spPr>
          <a:xfrm>
            <a:off x="0" y="304800"/>
            <a:ext cx="9144000" cy="509588"/>
          </a:xfrm>
        </p:spPr>
        <p:txBody>
          <a:bodyPr/>
          <a:lstStyle/>
          <a:p>
            <a:pPr algn="ctr" eaLnBrk="1" hangingPunct="1"/>
            <a:r>
              <a:rPr lang="en-US" smtClean="0">
                <a:solidFill>
                  <a:schemeClr val="tx1"/>
                </a:solidFill>
              </a:rPr>
              <a:t>For more information about the Reflections Program, please visit, </a:t>
            </a:r>
          </a:p>
        </p:txBody>
      </p:sp>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914400"/>
            <a:ext cx="8229600" cy="503238"/>
          </a:xfrm>
        </p:spPr>
        <p:txBody>
          <a:bodyPr/>
          <a:lstStyle/>
          <a:p>
            <a:pPr eaLnBrk="1" hangingPunct="1"/>
            <a:r>
              <a:rPr lang="en-US" sz="2800" b="1" smtClean="0"/>
              <a:t>Resources available at PTAreflections.org include:</a:t>
            </a:r>
            <a:br>
              <a:rPr lang="en-US" sz="2800" b="1" smtClean="0"/>
            </a:br>
            <a:endParaRPr lang="en-US" sz="2800" smtClean="0"/>
          </a:p>
        </p:txBody>
      </p:sp>
      <p:sp>
        <p:nvSpPr>
          <p:cNvPr id="3" name="Content Placeholder 2"/>
          <p:cNvSpPr>
            <a:spLocks noGrp="1"/>
          </p:cNvSpPr>
          <p:nvPr>
            <p:ph idx="1"/>
          </p:nvPr>
        </p:nvSpPr>
        <p:spPr>
          <a:xfrm>
            <a:off x="457200" y="1600200"/>
            <a:ext cx="8229600" cy="3352800"/>
          </a:xfrm>
        </p:spPr>
        <p:txBody>
          <a:bodyPr>
            <a:normAutofit/>
          </a:bodyPr>
          <a:lstStyle/>
          <a:p>
            <a:pPr marL="0" indent="0" eaLnBrk="1" hangingPunct="1">
              <a:lnSpc>
                <a:spcPct val="80000"/>
              </a:lnSpc>
            </a:pPr>
            <a:r>
              <a:rPr lang="en-US" sz="1800" smtClean="0"/>
              <a:t>  PTA Reflections Program State Arts Chairs’ Guide, and Local Arts Chairs’ Guide</a:t>
            </a:r>
          </a:p>
          <a:p>
            <a:pPr marL="0" indent="0" eaLnBrk="1" hangingPunct="1">
              <a:lnSpc>
                <a:spcPct val="80000"/>
              </a:lnSpc>
            </a:pPr>
            <a:r>
              <a:rPr lang="en-US" sz="1800" smtClean="0"/>
              <a:t>  National award information</a:t>
            </a:r>
          </a:p>
          <a:p>
            <a:pPr marL="0" indent="0" eaLnBrk="1" hangingPunct="1">
              <a:lnSpc>
                <a:spcPct val="80000"/>
              </a:lnSpc>
            </a:pPr>
            <a:r>
              <a:rPr lang="en-US" sz="1800" smtClean="0"/>
              <a:t>  General participation and arts area rules</a:t>
            </a:r>
          </a:p>
          <a:p>
            <a:pPr marL="0" indent="0" eaLnBrk="1" hangingPunct="1">
              <a:lnSpc>
                <a:spcPct val="80000"/>
              </a:lnSpc>
            </a:pPr>
            <a:r>
              <a:rPr lang="en-US" sz="1800" smtClean="0"/>
              <a:t>  Student entry form and parental consent form</a:t>
            </a:r>
          </a:p>
          <a:p>
            <a:pPr marL="0" indent="0" eaLnBrk="1" hangingPunct="1">
              <a:lnSpc>
                <a:spcPct val="80000"/>
              </a:lnSpc>
            </a:pPr>
            <a:r>
              <a:rPr lang="en-US" sz="1800" smtClean="0"/>
              <a:t>  Local FAQs    </a:t>
            </a:r>
          </a:p>
          <a:p>
            <a:pPr marL="0" indent="0" eaLnBrk="1" hangingPunct="1">
              <a:lnSpc>
                <a:spcPct val="80000"/>
              </a:lnSpc>
            </a:pPr>
            <a:r>
              <a:rPr lang="en-US" sz="1800" smtClean="0"/>
              <a:t>  Guidelines on using the PTA Reflections logo</a:t>
            </a:r>
          </a:p>
          <a:p>
            <a:pPr marL="0" indent="0" eaLnBrk="1" hangingPunct="1">
              <a:lnSpc>
                <a:spcPct val="80000"/>
              </a:lnSpc>
            </a:pPr>
            <a:r>
              <a:rPr lang="en-US" sz="1800" smtClean="0"/>
              <a:t>  Promotional fliers </a:t>
            </a:r>
          </a:p>
          <a:p>
            <a:pPr marL="0" indent="0" eaLnBrk="1" hangingPunct="1">
              <a:lnSpc>
                <a:spcPct val="80000"/>
              </a:lnSpc>
            </a:pPr>
            <a:r>
              <a:rPr lang="en-US" sz="1800" smtClean="0"/>
              <a:t>  A gallery of national award–winning </a:t>
            </a:r>
            <a:br>
              <a:rPr lang="en-US" sz="1800" smtClean="0"/>
            </a:br>
            <a:r>
              <a:rPr lang="en-US" sz="1800" smtClean="0"/>
              <a:t>    artwork</a:t>
            </a:r>
          </a:p>
          <a:p>
            <a:pPr marL="0" indent="0" eaLnBrk="1" hangingPunct="1">
              <a:lnSpc>
                <a:spcPct val="80000"/>
              </a:lnSpc>
            </a:pPr>
            <a:r>
              <a:rPr lang="en-US" sz="1800" smtClean="0"/>
              <a:t>  Reflections theme search information</a:t>
            </a:r>
          </a:p>
          <a:p>
            <a:pPr marL="0" indent="0" eaLnBrk="1" hangingPunct="1">
              <a:lnSpc>
                <a:spcPct val="80000"/>
              </a:lnSpc>
            </a:pPr>
            <a:endParaRPr lang="en-US" sz="2000" smtClean="0"/>
          </a:p>
        </p:txBody>
      </p:sp>
      <p:grpSp>
        <p:nvGrpSpPr>
          <p:cNvPr id="27652" name="Group 3"/>
          <p:cNvGrpSpPr>
            <a:grpSpLocks/>
          </p:cNvGrpSpPr>
          <p:nvPr/>
        </p:nvGrpSpPr>
        <p:grpSpPr bwMode="auto">
          <a:xfrm>
            <a:off x="4648200" y="2895600"/>
            <a:ext cx="4649788" cy="1908175"/>
            <a:chOff x="4495800" y="1143000"/>
            <a:chExt cx="5020243" cy="2061275"/>
          </a:xfrm>
        </p:grpSpPr>
        <p:grpSp>
          <p:nvGrpSpPr>
            <p:cNvPr id="27653" name="Group 11"/>
            <p:cNvGrpSpPr>
              <a:grpSpLocks/>
            </p:cNvGrpSpPr>
            <p:nvPr/>
          </p:nvGrpSpPr>
          <p:grpSpPr bwMode="auto">
            <a:xfrm>
              <a:off x="7239000" y="1143000"/>
              <a:ext cx="2277043" cy="1604075"/>
              <a:chOff x="6324600" y="4038600"/>
              <a:chExt cx="2487880" cy="1752600"/>
            </a:xfrm>
          </p:grpSpPr>
          <p:pic>
            <p:nvPicPr>
              <p:cNvPr id="12" name="Picture 7" descr="C:\Documents and Settings\ccarter\Local Settings\Temporary Internet Files\Content.IE5\FW35N0XL\MCj03977300000[1].wmf"/>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6324600" y="4038600"/>
                <a:ext cx="2487880" cy="1752600"/>
              </a:xfrm>
              <a:prstGeom prst="rect">
                <a:avLst/>
              </a:prstGeom>
              <a:noFill/>
            </p:spPr>
          </p:pic>
          <p:sp>
            <p:nvSpPr>
              <p:cNvPr id="27661" name="TextBox 12"/>
              <p:cNvSpPr txBox="1">
                <a:spLocks noChangeArrowheads="1"/>
              </p:cNvSpPr>
              <p:nvPr/>
            </p:nvSpPr>
            <p:spPr bwMode="auto">
              <a:xfrm rot="-314023">
                <a:off x="7467389" y="5143791"/>
                <a:ext cx="1167714" cy="435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a:solidFill>
                      <a:schemeClr val="bg1"/>
                    </a:solidFill>
                    <a:latin typeface="Franklin Gothic Book" pitchFamily="34" charset="0"/>
                  </a:rPr>
                  <a:t>Nationa</a:t>
                </a:r>
                <a:r>
                  <a:rPr lang="en-US">
                    <a:solidFill>
                      <a:schemeClr val="bg1"/>
                    </a:solidFill>
                    <a:latin typeface="Franklin Gothic Book" pitchFamily="34" charset="0"/>
                  </a:rPr>
                  <a:t>l</a:t>
                </a:r>
                <a:r>
                  <a:rPr lang="en-US">
                    <a:latin typeface="Calibri" pitchFamily="34" charset="0"/>
                  </a:rPr>
                  <a:t> </a:t>
                </a:r>
              </a:p>
            </p:txBody>
          </p:sp>
        </p:grpSp>
        <p:grpSp>
          <p:nvGrpSpPr>
            <p:cNvPr id="27654" name="Group 13"/>
            <p:cNvGrpSpPr>
              <a:grpSpLocks/>
            </p:cNvGrpSpPr>
            <p:nvPr/>
          </p:nvGrpSpPr>
          <p:grpSpPr bwMode="auto">
            <a:xfrm>
              <a:off x="5867400" y="1371600"/>
              <a:ext cx="2277043" cy="1604075"/>
              <a:chOff x="5867400" y="1447800"/>
              <a:chExt cx="2487880" cy="1752600"/>
            </a:xfrm>
          </p:grpSpPr>
          <p:pic>
            <p:nvPicPr>
              <p:cNvPr id="27658" name="Picture 7" descr="C:\Documents and Settings\ccarter\Local Settings\Temporary Internet Files\Content.IE5\FW35N0XL\MCj039773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1447800"/>
                <a:ext cx="248788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rot="21422687">
                <a:off x="6984934" y="2573296"/>
                <a:ext cx="1067427" cy="404710"/>
              </a:xfrm>
              <a:prstGeom prst="rect">
                <a:avLst/>
              </a:prstGeom>
              <a:noFill/>
            </p:spPr>
            <p:txBody>
              <a:bodyPr>
                <a:spAutoFit/>
              </a:bodyPr>
              <a:lstStyle/>
              <a:p>
                <a:pPr algn="ctr" fontAlgn="auto">
                  <a:spcBef>
                    <a:spcPts val="0"/>
                  </a:spcBef>
                  <a:spcAft>
                    <a:spcPts val="0"/>
                  </a:spcAft>
                  <a:defRPr/>
                </a:pPr>
                <a:r>
                  <a:rPr lang="en-US" sz="1600" dirty="0">
                    <a:solidFill>
                      <a:schemeClr val="bg1">
                        <a:lumMod val="95000"/>
                      </a:schemeClr>
                    </a:solidFill>
                    <a:latin typeface="Franklin Gothic Book" pitchFamily="34" charset="0"/>
                  </a:rPr>
                  <a:t>State</a:t>
                </a:r>
                <a:r>
                  <a:rPr lang="en-US" dirty="0">
                    <a:latin typeface="+mn-lt"/>
                  </a:rPr>
                  <a:t> </a:t>
                </a:r>
              </a:p>
            </p:txBody>
          </p:sp>
        </p:grpSp>
        <p:grpSp>
          <p:nvGrpSpPr>
            <p:cNvPr id="27655" name="Group 12"/>
            <p:cNvGrpSpPr>
              <a:grpSpLocks/>
            </p:cNvGrpSpPr>
            <p:nvPr/>
          </p:nvGrpSpPr>
          <p:grpSpPr bwMode="auto">
            <a:xfrm>
              <a:off x="4495800" y="1600200"/>
              <a:ext cx="2277043" cy="1604075"/>
              <a:chOff x="4495800" y="3015544"/>
              <a:chExt cx="2487880" cy="1752600"/>
            </a:xfrm>
          </p:grpSpPr>
          <p:pic>
            <p:nvPicPr>
              <p:cNvPr id="8" name="Picture 7" descr="C:\Documents and Settings\ccarter\Local Settings\Temporary Internet Files\Content.IE5\FW35N0XL\MCj03977300000[1].wmf"/>
              <p:cNvPicPr>
                <a:picLocks noChangeAspect="1" noChangeArrowheads="1"/>
              </p:cNvPicPr>
              <p:nvPr/>
            </p:nvPicPr>
            <p:blipFill>
              <a:blip r:embed="rId2" cstate="print">
                <a:duotone>
                  <a:prstClr val="black"/>
                  <a:schemeClr val="tx2">
                    <a:tint val="45000"/>
                    <a:satMod val="400000"/>
                  </a:schemeClr>
                </a:duotone>
                <a:lum bright="35000" contrast="52000"/>
              </a:blip>
              <a:srcRect/>
              <a:stretch>
                <a:fillRect/>
              </a:stretch>
            </p:blipFill>
            <p:spPr bwMode="auto">
              <a:xfrm>
                <a:off x="4495800" y="3015544"/>
                <a:ext cx="2487880" cy="1752600"/>
              </a:xfrm>
              <a:prstGeom prst="rect">
                <a:avLst/>
              </a:prstGeom>
              <a:noFill/>
            </p:spPr>
          </p:pic>
          <p:sp>
            <p:nvSpPr>
              <p:cNvPr id="27657" name="TextBox 8"/>
              <p:cNvSpPr txBox="1">
                <a:spLocks noChangeArrowheads="1"/>
              </p:cNvSpPr>
              <p:nvPr/>
            </p:nvSpPr>
            <p:spPr bwMode="auto">
              <a:xfrm rot="-235956">
                <a:off x="5562600" y="4114800"/>
                <a:ext cx="106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chemeClr val="bg1"/>
                    </a:solidFill>
                    <a:latin typeface="Franklin Gothic Book" pitchFamily="34" charset="0"/>
                  </a:rPr>
                  <a:t>Local</a:t>
                </a:r>
                <a:r>
                  <a:rPr lang="en-US">
                    <a:latin typeface="Calibri" pitchFamily="34" charset="0"/>
                  </a:rPr>
                  <a:t> </a:t>
                </a:r>
              </a:p>
            </p:txBody>
          </p:sp>
        </p:grpSp>
      </p:grpSp>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Contact Information</a:t>
            </a:r>
          </a:p>
        </p:txBody>
      </p:sp>
      <p:sp>
        <p:nvSpPr>
          <p:cNvPr id="28675" name="Content Placeholder 2"/>
          <p:cNvSpPr>
            <a:spLocks noGrp="1"/>
          </p:cNvSpPr>
          <p:nvPr>
            <p:ph idx="1"/>
          </p:nvPr>
        </p:nvSpPr>
        <p:spPr>
          <a:xfrm>
            <a:off x="457200" y="1828800"/>
            <a:ext cx="8229600" cy="3048000"/>
          </a:xfrm>
        </p:spPr>
        <p:txBody>
          <a:bodyPr/>
          <a:lstStyle/>
          <a:p>
            <a:pPr algn="ctr">
              <a:buFont typeface="Arial" charset="0"/>
              <a:buNone/>
            </a:pPr>
            <a:r>
              <a:rPr lang="en-US" smtClean="0"/>
              <a:t>	</a:t>
            </a:r>
            <a:r>
              <a:rPr lang="en-US" sz="4000" b="1" smtClean="0"/>
              <a:t>Kima Garten-Schmidt</a:t>
            </a:r>
          </a:p>
          <a:p>
            <a:pPr algn="ctr">
              <a:buFont typeface="Arial" charset="0"/>
              <a:buNone/>
            </a:pPr>
            <a:r>
              <a:rPr lang="en-US" sz="4000" b="1" smtClean="0"/>
              <a:t>Carol Beard	</a:t>
            </a:r>
          </a:p>
          <a:p>
            <a:pPr algn="ctr">
              <a:buFont typeface="Arial" charset="0"/>
              <a:buNone/>
            </a:pPr>
            <a:r>
              <a:rPr lang="en-US" sz="4000" b="1" smtClean="0"/>
              <a:t>SCPTA Reflections Chair</a:t>
            </a:r>
          </a:p>
          <a:p>
            <a:pPr algn="ctr">
              <a:buFont typeface="Arial" charset="0"/>
              <a:buNone/>
            </a:pPr>
            <a:r>
              <a:rPr lang="en-US" sz="4400" b="1" smtClean="0"/>
              <a:t>reflections@scpta.org</a:t>
            </a:r>
          </a:p>
        </p:txBody>
      </p:sp>
      <p:sp>
        <p:nvSpPr>
          <p:cNvPr id="28676" name="TextBox 3"/>
          <p:cNvSpPr txBox="1">
            <a:spLocks noChangeArrowheads="1"/>
          </p:cNvSpPr>
          <p:nvPr/>
        </p:nvSpPr>
        <p:spPr bwMode="auto">
          <a:xfrm>
            <a:off x="0" y="6596063"/>
            <a:ext cx="54102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a:t>Adapted from workshop 304 presented at 2010 National PTA Convention.</a:t>
            </a:r>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b="1" smtClean="0"/>
              <a:t>History</a:t>
            </a:r>
          </a:p>
        </p:txBody>
      </p:sp>
      <p:sp>
        <p:nvSpPr>
          <p:cNvPr id="3" name="Content Placeholder 2"/>
          <p:cNvSpPr>
            <a:spLocks noGrp="1"/>
          </p:cNvSpPr>
          <p:nvPr>
            <p:ph idx="1"/>
          </p:nvPr>
        </p:nvSpPr>
        <p:spPr>
          <a:xfrm>
            <a:off x="457200" y="1371600"/>
            <a:ext cx="8382000" cy="3657600"/>
          </a:xfrm>
        </p:spPr>
        <p:txBody>
          <a:bodyPr rtlCol="0">
            <a:normAutofit fontScale="85000" lnSpcReduction="20000"/>
          </a:bodyPr>
          <a:lstStyle/>
          <a:p>
            <a:pPr indent="-1588" eaLnBrk="1" fontAlgn="auto" hangingPunct="1">
              <a:spcAft>
                <a:spcPts val="0"/>
              </a:spcAft>
              <a:buFont typeface="Arial" pitchFamily="34" charset="0"/>
              <a:buChar char="•"/>
              <a:defRPr/>
            </a:pPr>
            <a:r>
              <a:rPr lang="en-US" dirty="0" smtClean="0"/>
              <a:t>  </a:t>
            </a:r>
            <a:r>
              <a:rPr lang="en-US" dirty="0" smtClean="0">
                <a:latin typeface="Times New Roman" pitchFamily="18" charset="0"/>
                <a:cs typeface="Times New Roman" pitchFamily="18" charset="0"/>
              </a:rPr>
              <a:t>The PTA Reflections Program was established in 1969 by Mary Lou Anderson.</a:t>
            </a:r>
          </a:p>
          <a:p>
            <a:pPr indent="-1588" eaLnBrk="1" fontAlgn="auto" hangingPunct="1">
              <a:spcAft>
                <a:spcPts val="0"/>
              </a:spcAft>
              <a:buFont typeface="Arial" pitchFamily="34" charset="0"/>
              <a:buNone/>
              <a:defRPr/>
            </a:pPr>
            <a:endParaRPr lang="en-US" dirty="0" smtClean="0">
              <a:latin typeface="Times New Roman" pitchFamily="18" charset="0"/>
              <a:cs typeface="Times New Roman" pitchFamily="18" charset="0"/>
            </a:endParaRPr>
          </a:p>
          <a:p>
            <a:pPr indent="-1588"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  For </a:t>
            </a:r>
            <a:r>
              <a:rPr lang="en-US" dirty="0">
                <a:latin typeface="Times New Roman" pitchFamily="18" charset="0"/>
                <a:cs typeface="Times New Roman" pitchFamily="18" charset="0"/>
              </a:rPr>
              <a:t>40 years, the Reflections Program has encouraged millions of students across the nation and in American schools overseas to explore their artistic talents. </a:t>
            </a:r>
            <a:endParaRPr lang="en-US" dirty="0" smtClean="0">
              <a:latin typeface="Times New Roman" pitchFamily="18" charset="0"/>
              <a:cs typeface="Times New Roman" pitchFamily="18" charset="0"/>
            </a:endParaRPr>
          </a:p>
          <a:p>
            <a:pPr indent="-1588" eaLnBrk="1" fontAlgn="auto" hangingPunct="1">
              <a:spcAft>
                <a:spcPts val="0"/>
              </a:spcAft>
              <a:buFont typeface="Arial" pitchFamily="34" charset="0"/>
              <a:buNone/>
              <a:defRPr/>
            </a:pPr>
            <a:endParaRPr lang="en-US" dirty="0">
              <a:latin typeface="Times New Roman" pitchFamily="18" charset="0"/>
              <a:cs typeface="Times New Roman" pitchFamily="18" charset="0"/>
            </a:endParaRPr>
          </a:p>
          <a:p>
            <a:pPr indent="-1588"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  During </a:t>
            </a:r>
            <a:r>
              <a:rPr lang="en-US" dirty="0">
                <a:latin typeface="Times New Roman" pitchFamily="18" charset="0"/>
                <a:cs typeface="Times New Roman" pitchFamily="18" charset="0"/>
              </a:rPr>
              <a:t>the </a:t>
            </a:r>
            <a:r>
              <a:rPr lang="en-US" dirty="0" smtClean="0">
                <a:latin typeface="Times New Roman" pitchFamily="18" charset="0"/>
                <a:cs typeface="Times New Roman" pitchFamily="18" charset="0"/>
              </a:rPr>
              <a:t>2009-2010 </a:t>
            </a:r>
            <a:r>
              <a:rPr lang="en-US" dirty="0">
                <a:latin typeface="Times New Roman" pitchFamily="18" charset="0"/>
                <a:cs typeface="Times New Roman" pitchFamily="18" charset="0"/>
              </a:rPr>
              <a:t>Program year more than </a:t>
            </a:r>
            <a:r>
              <a:rPr lang="en-US" dirty="0" smtClean="0">
                <a:latin typeface="Times New Roman" pitchFamily="18" charset="0"/>
                <a:cs typeface="Times New Roman" pitchFamily="18" charset="0"/>
              </a:rPr>
              <a:t>530,000 </a:t>
            </a:r>
            <a:r>
              <a:rPr lang="en-US" dirty="0">
                <a:latin typeface="Times New Roman" pitchFamily="18" charset="0"/>
                <a:cs typeface="Times New Roman" pitchFamily="18" charset="0"/>
              </a:rPr>
              <a:t>students in local PTA units submitted artwork. </a:t>
            </a:r>
          </a:p>
          <a:p>
            <a:pPr eaLnBrk="1" fontAlgn="auto" hangingPunct="1">
              <a:spcAft>
                <a:spcPts val="0"/>
              </a:spcAft>
              <a:buFont typeface="Arial" pitchFamily="34" charset="0"/>
              <a:buChar char="•"/>
              <a:defRPr/>
            </a:pPr>
            <a:endParaRPr lang="en-US" dirty="0" smtClean="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609600"/>
            <a:ext cx="8229600" cy="609600"/>
          </a:xfrm>
        </p:spPr>
        <p:txBody>
          <a:bodyPr/>
          <a:lstStyle/>
          <a:p>
            <a:pPr eaLnBrk="1" hangingPunct="1"/>
            <a:r>
              <a:rPr lang="en-US" b="1" smtClean="0"/>
              <a:t>Overview</a:t>
            </a:r>
          </a:p>
        </p:txBody>
      </p:sp>
      <p:sp>
        <p:nvSpPr>
          <p:cNvPr id="3" name="Content Placeholder 2"/>
          <p:cNvSpPr>
            <a:spLocks noGrp="1"/>
          </p:cNvSpPr>
          <p:nvPr>
            <p:ph idx="1"/>
          </p:nvPr>
        </p:nvSpPr>
        <p:spPr>
          <a:xfrm>
            <a:off x="533400" y="1219200"/>
            <a:ext cx="8229600" cy="3962400"/>
          </a:xfrm>
        </p:spPr>
        <p:txBody>
          <a:bodyPr rtlCol="0">
            <a:normAutofit fontScale="40000" lnSpcReduction="20000"/>
          </a:bodyPr>
          <a:lstStyle/>
          <a:p>
            <a:pPr eaLnBrk="1" fontAlgn="auto" hangingPunct="1">
              <a:spcAft>
                <a:spcPts val="0"/>
              </a:spcAft>
              <a:buFont typeface="Arial" pitchFamily="34" charset="0"/>
              <a:buNone/>
              <a:defRPr/>
            </a:pPr>
            <a:r>
              <a:rPr lang="en-US" sz="5500" b="1" dirty="0" smtClean="0">
                <a:latin typeface="Times New Roman" pitchFamily="18" charset="0"/>
                <a:cs typeface="Times New Roman" pitchFamily="18" charset="0"/>
              </a:rPr>
              <a:t>Arts </a:t>
            </a:r>
            <a:r>
              <a:rPr lang="en-US" sz="5500" b="1" dirty="0">
                <a:latin typeface="Times New Roman" pitchFamily="18" charset="0"/>
                <a:cs typeface="Times New Roman" pitchFamily="18" charset="0"/>
              </a:rPr>
              <a:t>Areas</a:t>
            </a:r>
            <a:r>
              <a:rPr lang="en-US" sz="5500" dirty="0">
                <a:latin typeface="Times New Roman" pitchFamily="18" charset="0"/>
                <a:cs typeface="Times New Roman" pitchFamily="18" charset="0"/>
              </a:rPr>
              <a:t> </a:t>
            </a:r>
          </a:p>
          <a:p>
            <a:pPr marL="0" indent="0" eaLnBrk="1" fontAlgn="auto" hangingPunct="1">
              <a:spcAft>
                <a:spcPts val="0"/>
              </a:spcAft>
              <a:buFont typeface="Arial" pitchFamily="34" charset="0"/>
              <a:buNone/>
              <a:defRPr/>
            </a:pPr>
            <a:r>
              <a:rPr lang="en-US" sz="5100" dirty="0">
                <a:latin typeface="Times New Roman" pitchFamily="18" charset="0"/>
                <a:cs typeface="Times New Roman" pitchFamily="18" charset="0"/>
              </a:rPr>
              <a:t>Students may submit works in any of the six arts areas:</a:t>
            </a:r>
          </a:p>
          <a:p>
            <a:pPr eaLnBrk="1" fontAlgn="auto" hangingPunct="1">
              <a:spcAft>
                <a:spcPts val="0"/>
              </a:spcAft>
              <a:buFont typeface="Arial" pitchFamily="34" charset="0"/>
              <a:buChar char="•"/>
              <a:defRPr/>
            </a:pPr>
            <a:r>
              <a:rPr lang="en-US" sz="5100" b="1" dirty="0">
                <a:latin typeface="Times New Roman" pitchFamily="18" charset="0"/>
                <a:cs typeface="Times New Roman" pitchFamily="18" charset="0"/>
              </a:rPr>
              <a:t>Film production</a:t>
            </a:r>
          </a:p>
          <a:p>
            <a:pPr eaLnBrk="1" fontAlgn="auto" hangingPunct="1">
              <a:spcAft>
                <a:spcPts val="0"/>
              </a:spcAft>
              <a:buFont typeface="Arial" pitchFamily="34" charset="0"/>
              <a:buChar char="•"/>
              <a:defRPr/>
            </a:pPr>
            <a:r>
              <a:rPr lang="en-US" sz="5100" b="1" dirty="0">
                <a:latin typeface="Times New Roman" pitchFamily="18" charset="0"/>
                <a:cs typeface="Times New Roman" pitchFamily="18" charset="0"/>
              </a:rPr>
              <a:t>Dance choreography</a:t>
            </a:r>
          </a:p>
          <a:p>
            <a:pPr eaLnBrk="1" fontAlgn="auto" hangingPunct="1">
              <a:spcAft>
                <a:spcPts val="0"/>
              </a:spcAft>
              <a:buFont typeface="Arial" pitchFamily="34" charset="0"/>
              <a:buChar char="•"/>
              <a:defRPr/>
            </a:pPr>
            <a:r>
              <a:rPr lang="en-US" sz="5100" b="1" dirty="0">
                <a:latin typeface="Times New Roman" pitchFamily="18" charset="0"/>
                <a:cs typeface="Times New Roman" pitchFamily="18" charset="0"/>
              </a:rPr>
              <a:t>Literature</a:t>
            </a:r>
          </a:p>
          <a:p>
            <a:pPr eaLnBrk="1" fontAlgn="auto" hangingPunct="1">
              <a:spcAft>
                <a:spcPts val="0"/>
              </a:spcAft>
              <a:buFont typeface="Arial" pitchFamily="34" charset="0"/>
              <a:buChar char="•"/>
              <a:defRPr/>
            </a:pPr>
            <a:r>
              <a:rPr lang="en-US" sz="5100" b="1" dirty="0">
                <a:latin typeface="Times New Roman" pitchFamily="18" charset="0"/>
                <a:cs typeface="Times New Roman" pitchFamily="18" charset="0"/>
              </a:rPr>
              <a:t>Musical composition</a:t>
            </a:r>
          </a:p>
          <a:p>
            <a:pPr eaLnBrk="1" fontAlgn="auto" hangingPunct="1">
              <a:spcAft>
                <a:spcPts val="0"/>
              </a:spcAft>
              <a:buFont typeface="Arial" pitchFamily="34" charset="0"/>
              <a:buChar char="•"/>
              <a:defRPr/>
            </a:pPr>
            <a:r>
              <a:rPr lang="en-US" sz="5100" b="1" dirty="0">
                <a:latin typeface="Times New Roman" pitchFamily="18" charset="0"/>
                <a:cs typeface="Times New Roman" pitchFamily="18" charset="0"/>
              </a:rPr>
              <a:t>Photography </a:t>
            </a:r>
          </a:p>
          <a:p>
            <a:pPr eaLnBrk="1" fontAlgn="auto" hangingPunct="1">
              <a:spcAft>
                <a:spcPts val="0"/>
              </a:spcAft>
              <a:buFont typeface="Arial" pitchFamily="34" charset="0"/>
              <a:buChar char="•"/>
              <a:defRPr/>
            </a:pPr>
            <a:r>
              <a:rPr lang="en-US" sz="5100" b="1" dirty="0">
                <a:latin typeface="Times New Roman" pitchFamily="18" charset="0"/>
                <a:cs typeface="Times New Roman" pitchFamily="18" charset="0"/>
              </a:rPr>
              <a:t>Visual </a:t>
            </a:r>
            <a:r>
              <a:rPr lang="en-US" sz="5100" b="1" dirty="0" smtClean="0">
                <a:latin typeface="Times New Roman" pitchFamily="18" charset="0"/>
                <a:cs typeface="Times New Roman" pitchFamily="18" charset="0"/>
              </a:rPr>
              <a:t>arts</a:t>
            </a:r>
          </a:p>
          <a:p>
            <a:pPr eaLnBrk="1" fontAlgn="auto" hangingPunct="1">
              <a:spcAft>
                <a:spcPts val="0"/>
              </a:spcAft>
              <a:buFont typeface="Arial" charset="0"/>
              <a:buNone/>
              <a:defRPr/>
            </a:pPr>
            <a:endParaRPr lang="en-US" b="1" dirty="0" smtClean="0">
              <a:latin typeface="Times New Roman" pitchFamily="18" charset="0"/>
              <a:cs typeface="Times New Roman" pitchFamily="18" charset="0"/>
            </a:endParaRPr>
          </a:p>
          <a:p>
            <a:pPr marL="0" indent="0" eaLnBrk="1" fontAlgn="auto" hangingPunct="1">
              <a:spcAft>
                <a:spcPts val="0"/>
              </a:spcAft>
              <a:buClr>
                <a:srgbClr val="3891A7"/>
              </a:buClr>
              <a:buFont typeface="Arial" pitchFamily="34" charset="0"/>
              <a:buNone/>
              <a:defRPr/>
            </a:pPr>
            <a:r>
              <a:rPr lang="en-US" sz="5500" b="1" dirty="0" smtClean="0">
                <a:latin typeface="Times New Roman" pitchFamily="18" charset="0"/>
                <a:cs typeface="Times New Roman" pitchFamily="18" charset="0"/>
              </a:rPr>
              <a:t>Student Eligibility through Local PTAs</a:t>
            </a:r>
            <a:r>
              <a:rPr lang="en-US" sz="5500" dirty="0" smtClean="0">
                <a:latin typeface="Times New Roman" pitchFamily="18" charset="0"/>
                <a:cs typeface="Times New Roman" pitchFamily="18" charset="0"/>
              </a:rPr>
              <a:t> </a:t>
            </a:r>
          </a:p>
          <a:p>
            <a:pPr marL="0" indent="0" eaLnBrk="1" fontAlgn="auto" hangingPunct="1">
              <a:spcAft>
                <a:spcPts val="0"/>
              </a:spcAft>
              <a:buClr>
                <a:srgbClr val="3891A7"/>
              </a:buClr>
              <a:buFont typeface="Arial" pitchFamily="34" charset="0"/>
              <a:buNone/>
              <a:defRPr/>
            </a:pPr>
            <a:r>
              <a:rPr lang="en-US" sz="5500" dirty="0" smtClean="0">
                <a:latin typeface="Times New Roman" pitchFamily="18" charset="0"/>
                <a:cs typeface="Times New Roman" pitchFamily="18" charset="0"/>
              </a:rPr>
              <a:t>Students must participate in the Reflections Program through a local PTA/PTSA in good standing.</a:t>
            </a:r>
          </a:p>
          <a:p>
            <a:pPr eaLnBrk="1" fontAlgn="auto" hangingPunct="1">
              <a:spcAft>
                <a:spcPts val="0"/>
              </a:spcAft>
              <a:buFont typeface="Wingdings 2"/>
              <a:buChar char=""/>
              <a:defRPr/>
            </a:pPr>
            <a:endParaRPr lang="en-US" b="1" dirty="0"/>
          </a:p>
          <a:p>
            <a:pPr eaLnBrk="1" fontAlgn="auto" hangingPunct="1">
              <a:spcAft>
                <a:spcPts val="0"/>
              </a:spcAft>
              <a:buFont typeface="Arial" pitchFamily="34" charset="0"/>
              <a:buChar char="•"/>
              <a:defRPr/>
            </a:pPr>
            <a:endParaRPr lang="en-US" dirty="0"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57200" y="1371600"/>
            <a:ext cx="8229600" cy="3048000"/>
          </a:xfrm>
        </p:spPr>
        <p:txBody>
          <a:bodyPr/>
          <a:lstStyle/>
          <a:p>
            <a:pPr marL="161925" indent="12700" eaLnBrk="1" hangingPunct="1">
              <a:buFont typeface="Arial" charset="0"/>
              <a:buNone/>
            </a:pPr>
            <a:endParaRPr lang="en-US" smtClean="0"/>
          </a:p>
          <a:p>
            <a:pPr marL="161925" indent="12700" eaLnBrk="1" hangingPunct="1">
              <a:buFont typeface="Arial" charset="0"/>
              <a:buNone/>
            </a:pPr>
            <a:r>
              <a:rPr lang="en-US" sz="4000" smtClean="0">
                <a:latin typeface="Times New Roman" pitchFamily="18" charset="0"/>
                <a:cs typeface="Times New Roman" pitchFamily="18" charset="0"/>
              </a:rPr>
              <a:t>Beginning the Reflections Program is easy. Students may participate in just </a:t>
            </a:r>
            <a:r>
              <a:rPr lang="en-US" sz="4000" b="1" smtClean="0">
                <a:latin typeface="Times New Roman" pitchFamily="18" charset="0"/>
                <a:cs typeface="Times New Roman" pitchFamily="18" charset="0"/>
              </a:rPr>
              <a:t>one</a:t>
            </a:r>
            <a:r>
              <a:rPr lang="en-US" sz="4000" smtClean="0">
                <a:latin typeface="Times New Roman" pitchFamily="18" charset="0"/>
                <a:cs typeface="Times New Roman" pitchFamily="18" charset="0"/>
              </a:rPr>
              <a:t> category or all </a:t>
            </a:r>
            <a:r>
              <a:rPr lang="en-US" sz="4000" b="1" smtClean="0">
                <a:latin typeface="Times New Roman" pitchFamily="18" charset="0"/>
                <a:cs typeface="Times New Roman" pitchFamily="18" charset="0"/>
              </a:rPr>
              <a:t>six.</a:t>
            </a:r>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z="4000" b="1" smtClean="0"/>
              <a:t>Grade Divisions</a:t>
            </a:r>
          </a:p>
        </p:txBody>
      </p:sp>
      <p:sp>
        <p:nvSpPr>
          <p:cNvPr id="3" name="Content Placeholder 2"/>
          <p:cNvSpPr>
            <a:spLocks noGrp="1"/>
          </p:cNvSpPr>
          <p:nvPr>
            <p:ph idx="1"/>
          </p:nvPr>
        </p:nvSpPr>
        <p:spPr>
          <a:xfrm>
            <a:off x="457200" y="1447800"/>
            <a:ext cx="8229600" cy="3581400"/>
          </a:xfrm>
        </p:spPr>
        <p:txBody>
          <a:bodyPr>
            <a:normAutofit/>
          </a:bodyPr>
          <a:lstStyle/>
          <a:p>
            <a:pPr marL="0" indent="0" eaLnBrk="1" hangingPunct="1">
              <a:lnSpc>
                <a:spcPct val="80000"/>
              </a:lnSpc>
              <a:buFont typeface="Arial" charset="0"/>
              <a:buNone/>
            </a:pPr>
            <a:r>
              <a:rPr lang="en-US" sz="2700" smtClean="0">
                <a:latin typeface="Times New Roman" pitchFamily="18" charset="0"/>
                <a:cs typeface="Times New Roman" pitchFamily="18" charset="0"/>
              </a:rPr>
              <a:t>Students may enter the Reflections Program in the appropriate division for their grade. If students do not fall under specific grade divisions, the national PTA organization suggests that they be grouped as follows: </a:t>
            </a:r>
          </a:p>
          <a:p>
            <a:pPr marL="0" indent="0" eaLnBrk="1" hangingPunct="1">
              <a:lnSpc>
                <a:spcPct val="80000"/>
              </a:lnSpc>
              <a:buFont typeface="Arial" charset="0"/>
              <a:buNone/>
            </a:pPr>
            <a:r>
              <a:rPr lang="en-US" sz="2700" smtClean="0">
                <a:latin typeface="Times New Roman" pitchFamily="18" charset="0"/>
                <a:cs typeface="Times New Roman" pitchFamily="18" charset="0"/>
              </a:rPr>
              <a:t>*Primary: </a:t>
            </a:r>
            <a:r>
              <a:rPr lang="en-US" sz="2700" b="1" smtClean="0">
                <a:latin typeface="Times New Roman" pitchFamily="18" charset="0"/>
                <a:cs typeface="Times New Roman" pitchFamily="18" charset="0"/>
              </a:rPr>
              <a:t>preschool – grade 2</a:t>
            </a:r>
            <a:endParaRPr lang="en-US" sz="2700" smtClean="0">
              <a:latin typeface="Times New Roman" pitchFamily="18" charset="0"/>
              <a:cs typeface="Times New Roman" pitchFamily="18" charset="0"/>
            </a:endParaRPr>
          </a:p>
          <a:p>
            <a:pPr marL="0" indent="0" eaLnBrk="1" hangingPunct="1">
              <a:lnSpc>
                <a:spcPct val="80000"/>
              </a:lnSpc>
            </a:pPr>
            <a:r>
              <a:rPr lang="en-US" sz="2700" smtClean="0">
                <a:latin typeface="Times New Roman" pitchFamily="18" charset="0"/>
                <a:cs typeface="Times New Roman" pitchFamily="18" charset="0"/>
              </a:rPr>
              <a:t>Intermediate: </a:t>
            </a:r>
            <a:r>
              <a:rPr lang="en-US" sz="2700" b="1" smtClean="0">
                <a:latin typeface="Times New Roman" pitchFamily="18" charset="0"/>
                <a:cs typeface="Times New Roman" pitchFamily="18" charset="0"/>
              </a:rPr>
              <a:t>grades 3–5</a:t>
            </a:r>
            <a:endParaRPr lang="en-US" sz="2700" smtClean="0">
              <a:latin typeface="Times New Roman" pitchFamily="18" charset="0"/>
              <a:cs typeface="Times New Roman" pitchFamily="18" charset="0"/>
            </a:endParaRPr>
          </a:p>
          <a:p>
            <a:pPr marL="0" indent="0" eaLnBrk="1" hangingPunct="1">
              <a:lnSpc>
                <a:spcPct val="80000"/>
              </a:lnSpc>
            </a:pPr>
            <a:r>
              <a:rPr lang="en-US" sz="2700" smtClean="0">
                <a:latin typeface="Times New Roman" pitchFamily="18" charset="0"/>
                <a:cs typeface="Times New Roman" pitchFamily="18" charset="0"/>
              </a:rPr>
              <a:t>Middle/Junior</a:t>
            </a:r>
            <a:r>
              <a:rPr lang="en-US" sz="2700" b="1" smtClean="0">
                <a:latin typeface="Times New Roman" pitchFamily="18" charset="0"/>
                <a:cs typeface="Times New Roman" pitchFamily="18" charset="0"/>
              </a:rPr>
              <a:t>: grades 6–8</a:t>
            </a:r>
            <a:endParaRPr lang="en-US" sz="2700" smtClean="0">
              <a:latin typeface="Times New Roman" pitchFamily="18" charset="0"/>
              <a:cs typeface="Times New Roman" pitchFamily="18" charset="0"/>
            </a:endParaRPr>
          </a:p>
          <a:p>
            <a:pPr marL="0" indent="0" eaLnBrk="1" hangingPunct="1">
              <a:lnSpc>
                <a:spcPct val="80000"/>
              </a:lnSpc>
            </a:pPr>
            <a:r>
              <a:rPr lang="en-US" sz="2700" smtClean="0">
                <a:latin typeface="Times New Roman" pitchFamily="18" charset="0"/>
                <a:cs typeface="Times New Roman" pitchFamily="18" charset="0"/>
              </a:rPr>
              <a:t>Senior: </a:t>
            </a:r>
            <a:r>
              <a:rPr lang="en-US" sz="2700" b="1" smtClean="0">
                <a:latin typeface="Times New Roman" pitchFamily="18" charset="0"/>
                <a:cs typeface="Times New Roman" pitchFamily="18" charset="0"/>
              </a:rPr>
              <a:t>grades 9–12</a:t>
            </a:r>
          </a:p>
          <a:p>
            <a:pPr marL="0" indent="0" eaLnBrk="1" hangingPunct="1">
              <a:lnSpc>
                <a:spcPct val="80000"/>
              </a:lnSpc>
            </a:pPr>
            <a:r>
              <a:rPr lang="en-US" sz="2700" b="1" smtClean="0">
                <a:latin typeface="Times New Roman" pitchFamily="18" charset="0"/>
                <a:cs typeface="Times New Roman" pitchFamily="18" charset="0"/>
              </a:rPr>
              <a:t>Special Artist: all grades</a:t>
            </a:r>
            <a:endParaRPr lang="en-US" sz="2700" smtClean="0">
              <a:latin typeface="Times New Roman" pitchFamily="18" charset="0"/>
              <a:cs typeface="Times New Roman" pitchFamily="18"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8"/>
          <p:cNvGraphicFramePr>
            <a:graphicFrameLocks noGrp="1"/>
          </p:cNvGraphicFramePr>
          <p:nvPr>
            <p:ph sz="half" idx="4294967295"/>
          </p:nvPr>
        </p:nvGraphicFramePr>
        <p:xfrm>
          <a:off x="1524000" y="-304800"/>
          <a:ext cx="5951537" cy="829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291" name="Title 1"/>
          <p:cNvSpPr>
            <a:spLocks noGrp="1"/>
          </p:cNvSpPr>
          <p:nvPr>
            <p:ph type="title"/>
          </p:nvPr>
        </p:nvSpPr>
        <p:spPr>
          <a:xfrm>
            <a:off x="0" y="0"/>
            <a:ext cx="9144000" cy="1143000"/>
          </a:xfrm>
        </p:spPr>
        <p:txBody>
          <a:bodyPr/>
          <a:lstStyle/>
          <a:p>
            <a:pPr eaLnBrk="1" hangingPunct="1"/>
            <a:r>
              <a:rPr lang="en-US" b="1" smtClean="0"/>
              <a:t>Reflections Program Cycle</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dgm id="{670DD93C-1FFA-4D1E-BCAA-1CD98060BC96}"/>
                                            </p:graphicEl>
                                          </p:spTgt>
                                        </p:tgtEl>
                                        <p:attrNameLst>
                                          <p:attrName>style.visibility</p:attrName>
                                        </p:attrNameLst>
                                      </p:cBhvr>
                                      <p:to>
                                        <p:strVal val="visible"/>
                                      </p:to>
                                    </p:set>
                                    <p:animEffect transition="in" filter="fade">
                                      <p:cBhvr>
                                        <p:cTn id="7" dur="1000"/>
                                        <p:tgtEl>
                                          <p:spTgt spid="4">
                                            <p:graphicEl>
                                              <a:dgm id="{670DD93C-1FFA-4D1E-BCAA-1CD98060BC96}"/>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graphicEl>
                                              <a:dgm id="{A86FBE5A-5D0A-4188-BDE8-A86278AF8C3F}"/>
                                            </p:graphicEl>
                                          </p:spTgt>
                                        </p:tgtEl>
                                        <p:attrNameLst>
                                          <p:attrName>style.visibility</p:attrName>
                                        </p:attrNameLst>
                                      </p:cBhvr>
                                      <p:to>
                                        <p:strVal val="visible"/>
                                      </p:to>
                                    </p:set>
                                    <p:animEffect transition="in" filter="fade">
                                      <p:cBhvr>
                                        <p:cTn id="11" dur="1000"/>
                                        <p:tgtEl>
                                          <p:spTgt spid="4">
                                            <p:graphicEl>
                                              <a:dgm id="{A86FBE5A-5D0A-4188-BDE8-A86278AF8C3F}"/>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graphicEl>
                                              <a:dgm id="{C4E104E2-14B7-459F-9EAA-B3C36E89B236}"/>
                                            </p:graphicEl>
                                          </p:spTgt>
                                        </p:tgtEl>
                                        <p:attrNameLst>
                                          <p:attrName>style.visibility</p:attrName>
                                        </p:attrNameLst>
                                      </p:cBhvr>
                                      <p:to>
                                        <p:strVal val="visible"/>
                                      </p:to>
                                    </p:set>
                                    <p:animEffect transition="in" filter="fade">
                                      <p:cBhvr>
                                        <p:cTn id="15" dur="1000"/>
                                        <p:tgtEl>
                                          <p:spTgt spid="4">
                                            <p:graphicEl>
                                              <a:dgm id="{C4E104E2-14B7-459F-9EAA-B3C36E89B236}"/>
                                            </p:graphic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
                                            <p:graphicEl>
                                              <a:dgm id="{FF05C329-BA6D-4A0F-9048-206DB492810C}"/>
                                            </p:graphicEl>
                                          </p:spTgt>
                                        </p:tgtEl>
                                        <p:attrNameLst>
                                          <p:attrName>style.visibility</p:attrName>
                                        </p:attrNameLst>
                                      </p:cBhvr>
                                      <p:to>
                                        <p:strVal val="visible"/>
                                      </p:to>
                                    </p:set>
                                    <p:animEffect transition="in" filter="fade">
                                      <p:cBhvr>
                                        <p:cTn id="19" dur="1000"/>
                                        <p:tgtEl>
                                          <p:spTgt spid="4">
                                            <p:graphicEl>
                                              <a:dgm id="{FF05C329-BA6D-4A0F-9048-206DB492810C}"/>
                                            </p:graphic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4">
                                            <p:graphicEl>
                                              <a:dgm id="{95FE7F25-423E-4D90-B3FA-F34F81A6F5E0}"/>
                                            </p:graphicEl>
                                          </p:spTgt>
                                        </p:tgtEl>
                                        <p:attrNameLst>
                                          <p:attrName>style.visibility</p:attrName>
                                        </p:attrNameLst>
                                      </p:cBhvr>
                                      <p:to>
                                        <p:strVal val="visible"/>
                                      </p:to>
                                    </p:set>
                                    <p:animEffect transition="in" filter="fade">
                                      <p:cBhvr>
                                        <p:cTn id="23" dur="1000"/>
                                        <p:tgtEl>
                                          <p:spTgt spid="4">
                                            <p:graphicEl>
                                              <a:dgm id="{95FE7F25-423E-4D90-B3FA-F34F81A6F5E0}"/>
                                            </p:graphic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4">
                                            <p:graphicEl>
                                              <a:dgm id="{93B2869A-8019-4271-9775-C58653D7B2FA}"/>
                                            </p:graphicEl>
                                          </p:spTgt>
                                        </p:tgtEl>
                                        <p:attrNameLst>
                                          <p:attrName>style.visibility</p:attrName>
                                        </p:attrNameLst>
                                      </p:cBhvr>
                                      <p:to>
                                        <p:strVal val="visible"/>
                                      </p:to>
                                    </p:set>
                                    <p:animEffect transition="in" filter="fade">
                                      <p:cBhvr>
                                        <p:cTn id="27" dur="1000"/>
                                        <p:tgtEl>
                                          <p:spTgt spid="4">
                                            <p:graphicEl>
                                              <a:dgm id="{93B2869A-8019-4271-9775-C58653D7B2FA}"/>
                                            </p:graphic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4">
                                            <p:graphicEl>
                                              <a:dgm id="{45504912-BED5-4312-8FEF-E0109458BFF7}"/>
                                            </p:graphicEl>
                                          </p:spTgt>
                                        </p:tgtEl>
                                        <p:attrNameLst>
                                          <p:attrName>style.visibility</p:attrName>
                                        </p:attrNameLst>
                                      </p:cBhvr>
                                      <p:to>
                                        <p:strVal val="visible"/>
                                      </p:to>
                                    </p:set>
                                    <p:animEffect transition="in" filter="fade">
                                      <p:cBhvr>
                                        <p:cTn id="31" dur="1000"/>
                                        <p:tgtEl>
                                          <p:spTgt spid="4">
                                            <p:graphicEl>
                                              <a:dgm id="{45504912-BED5-4312-8FEF-E0109458BFF7}"/>
                                            </p:graphic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4">
                                            <p:graphicEl>
                                              <a:dgm id="{4A8F5E01-E803-4A48-9F16-9BD4D6AF5F33}"/>
                                            </p:graphicEl>
                                          </p:spTgt>
                                        </p:tgtEl>
                                        <p:attrNameLst>
                                          <p:attrName>style.visibility</p:attrName>
                                        </p:attrNameLst>
                                      </p:cBhvr>
                                      <p:to>
                                        <p:strVal val="visible"/>
                                      </p:to>
                                    </p:set>
                                    <p:animEffect transition="in" filter="fade">
                                      <p:cBhvr>
                                        <p:cTn id="35" dur="1000"/>
                                        <p:tgtEl>
                                          <p:spTgt spid="4">
                                            <p:graphicEl>
                                              <a:dgm id="{4A8F5E01-E803-4A48-9F16-9BD4D6AF5F33}"/>
                                            </p:graphicEl>
                                          </p:spTgt>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4">
                                            <p:graphicEl>
                                              <a:dgm id="{89176A9F-28B7-4503-87A1-8E83877BA40A}"/>
                                            </p:graphicEl>
                                          </p:spTgt>
                                        </p:tgtEl>
                                        <p:attrNameLst>
                                          <p:attrName>style.visibility</p:attrName>
                                        </p:attrNameLst>
                                      </p:cBhvr>
                                      <p:to>
                                        <p:strVal val="visible"/>
                                      </p:to>
                                    </p:set>
                                    <p:animEffect transition="in" filter="fade">
                                      <p:cBhvr>
                                        <p:cTn id="39" dur="1000"/>
                                        <p:tgtEl>
                                          <p:spTgt spid="4">
                                            <p:graphicEl>
                                              <a:dgm id="{89176A9F-28B7-4503-87A1-8E83877BA40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62000"/>
            <a:ext cx="8229600" cy="533400"/>
          </a:xfrm>
        </p:spPr>
        <p:txBody>
          <a:bodyPr/>
          <a:lstStyle/>
          <a:p>
            <a:pPr eaLnBrk="1" hangingPunct="1"/>
            <a:r>
              <a:rPr lang="en-US" sz="4000" b="1" smtClean="0"/>
              <a:t>Forms</a:t>
            </a:r>
          </a:p>
        </p:txBody>
      </p:sp>
      <p:sp>
        <p:nvSpPr>
          <p:cNvPr id="17411" name="Content Placeholder 2"/>
          <p:cNvSpPr>
            <a:spLocks noGrp="1"/>
          </p:cNvSpPr>
          <p:nvPr>
            <p:ph idx="1"/>
          </p:nvPr>
        </p:nvSpPr>
        <p:spPr>
          <a:xfrm>
            <a:off x="381000" y="1066800"/>
            <a:ext cx="8458200" cy="4419600"/>
          </a:xfrm>
        </p:spPr>
        <p:txBody>
          <a:bodyPr/>
          <a:lstStyle/>
          <a:p>
            <a:pPr eaLnBrk="1" hangingPunct="1">
              <a:lnSpc>
                <a:spcPct val="90000"/>
              </a:lnSpc>
            </a:pPr>
            <a:endParaRPr lang="en-US" sz="2800" smtClean="0">
              <a:latin typeface="Times New Roman" pitchFamily="18" charset="0"/>
              <a:cs typeface="Times New Roman" pitchFamily="18" charset="0"/>
            </a:endParaRPr>
          </a:p>
          <a:p>
            <a:pPr eaLnBrk="1" hangingPunct="1">
              <a:lnSpc>
                <a:spcPct val="90000"/>
              </a:lnSpc>
            </a:pPr>
            <a:r>
              <a:rPr lang="en-US" sz="2800" smtClean="0">
                <a:latin typeface="Times New Roman" pitchFamily="18" charset="0"/>
                <a:cs typeface="Times New Roman" pitchFamily="18" charset="0"/>
              </a:rPr>
              <a:t>Students must submit a “</a:t>
            </a:r>
            <a:r>
              <a:rPr lang="en-US" sz="2800" b="1" smtClean="0">
                <a:latin typeface="Times New Roman" pitchFamily="18" charset="0"/>
                <a:cs typeface="Times New Roman" pitchFamily="18" charset="0"/>
              </a:rPr>
              <a:t>Student Entry Form</a:t>
            </a:r>
            <a:r>
              <a:rPr lang="en-US" sz="2800" smtClean="0">
                <a:latin typeface="Times New Roman" pitchFamily="18" charset="0"/>
                <a:cs typeface="Times New Roman" pitchFamily="18" charset="0"/>
              </a:rPr>
              <a:t>” (signed by parent/guardian if student is under 18 years of age) they may get this from you or download one</a:t>
            </a:r>
          </a:p>
          <a:p>
            <a:pPr eaLnBrk="1" hangingPunct="1">
              <a:lnSpc>
                <a:spcPct val="90000"/>
              </a:lnSpc>
              <a:buFont typeface="Arial" charset="0"/>
              <a:buNone/>
            </a:pPr>
            <a:endParaRPr lang="en-US" sz="2800" smtClean="0">
              <a:latin typeface="Times New Roman" pitchFamily="18" charset="0"/>
              <a:cs typeface="Times New Roman" pitchFamily="18" charset="0"/>
            </a:endParaRPr>
          </a:p>
          <a:p>
            <a:pPr eaLnBrk="1" hangingPunct="1">
              <a:lnSpc>
                <a:spcPct val="90000"/>
              </a:lnSpc>
            </a:pPr>
            <a:r>
              <a:rPr lang="en-US" sz="2800" u="sng" smtClean="0">
                <a:latin typeface="Times New Roman" pitchFamily="18" charset="0"/>
                <a:cs typeface="Times New Roman" pitchFamily="18" charset="0"/>
              </a:rPr>
              <a:t>Local Reflections Chairs submit</a:t>
            </a:r>
            <a:r>
              <a:rPr lang="en-US" sz="2800" smtClean="0">
                <a:latin typeface="Times New Roman" pitchFamily="18" charset="0"/>
                <a:cs typeface="Times New Roman" pitchFamily="18" charset="0"/>
              </a:rPr>
              <a:t>: </a:t>
            </a:r>
          </a:p>
          <a:p>
            <a:pPr lvl="1" eaLnBrk="1" hangingPunct="1">
              <a:lnSpc>
                <a:spcPct val="90000"/>
              </a:lnSpc>
            </a:pPr>
            <a:r>
              <a:rPr lang="en-US" b="1" smtClean="0">
                <a:latin typeface="Times New Roman" pitchFamily="18" charset="0"/>
                <a:cs typeface="Times New Roman" pitchFamily="18" charset="0"/>
              </a:rPr>
              <a:t>Enter Student Entry Forms online &amp; submit copy &amp; Art Work </a:t>
            </a:r>
            <a:r>
              <a:rPr lang="en-US" smtClean="0">
                <a:latin typeface="Times New Roman" pitchFamily="18" charset="0"/>
                <a:cs typeface="Times New Roman" pitchFamily="18" charset="0"/>
              </a:rPr>
              <a:t>for local unit winners</a:t>
            </a:r>
          </a:p>
          <a:p>
            <a:pPr lvl="1" eaLnBrk="1" hangingPunct="1">
              <a:lnSpc>
                <a:spcPct val="90000"/>
              </a:lnSpc>
              <a:buFont typeface="Arial" charset="0"/>
              <a:buNone/>
            </a:pPr>
            <a:endParaRPr lang="en-US" smtClean="0"/>
          </a:p>
          <a:p>
            <a:pPr eaLnBrk="1" hangingPunct="1"/>
            <a:endParaRPr lang="en-US"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685800"/>
            <a:ext cx="8229600" cy="533400"/>
          </a:xfrm>
        </p:spPr>
        <p:txBody>
          <a:bodyPr/>
          <a:lstStyle/>
          <a:p>
            <a:pPr eaLnBrk="1" hangingPunct="1"/>
            <a:r>
              <a:rPr lang="en-US" sz="4000" b="1" smtClean="0"/>
              <a:t>Forms (cont.)</a:t>
            </a:r>
          </a:p>
        </p:txBody>
      </p:sp>
      <p:sp>
        <p:nvSpPr>
          <p:cNvPr id="5" name="Content Placeholder 2"/>
          <p:cNvSpPr>
            <a:spLocks noGrp="1"/>
          </p:cNvSpPr>
          <p:nvPr>
            <p:ph idx="1"/>
          </p:nvPr>
        </p:nvSpPr>
        <p:spPr>
          <a:xfrm>
            <a:off x="381000" y="1295400"/>
            <a:ext cx="8458200" cy="4648200"/>
          </a:xfrm>
        </p:spPr>
        <p:txBody>
          <a:bodyPr/>
          <a:lstStyle/>
          <a:p>
            <a:pPr eaLnBrk="1" hangingPunct="1">
              <a:lnSpc>
                <a:spcPct val="90000"/>
              </a:lnSpc>
            </a:pPr>
            <a:r>
              <a:rPr lang="en-US" sz="2800" u="sng" smtClean="0">
                <a:latin typeface="Times New Roman" pitchFamily="18" charset="0"/>
                <a:cs typeface="Times New Roman" pitchFamily="18" charset="0"/>
              </a:rPr>
              <a:t>Council Reflections Chairs submit</a:t>
            </a:r>
            <a:r>
              <a:rPr lang="en-US" sz="2800" smtClean="0">
                <a:latin typeface="Times New Roman" pitchFamily="18" charset="0"/>
                <a:cs typeface="Times New Roman" pitchFamily="18" charset="0"/>
              </a:rPr>
              <a:t>:</a:t>
            </a:r>
          </a:p>
          <a:p>
            <a:pPr lvl="1" eaLnBrk="1" hangingPunct="1">
              <a:lnSpc>
                <a:spcPct val="90000"/>
              </a:lnSpc>
            </a:pPr>
            <a:r>
              <a:rPr lang="en-US" b="1" smtClean="0">
                <a:latin typeface="Times New Roman" pitchFamily="18" charset="0"/>
                <a:cs typeface="Times New Roman" pitchFamily="18" charset="0"/>
              </a:rPr>
              <a:t>The same as Local Unit or if already online, just advance student</a:t>
            </a:r>
            <a:endParaRPr lang="en-US" smtClean="0">
              <a:latin typeface="Times New Roman" pitchFamily="18" charset="0"/>
              <a:cs typeface="Times New Roman" pitchFamily="18" charset="0"/>
            </a:endParaRPr>
          </a:p>
          <a:p>
            <a:pPr lvl="1" eaLnBrk="1" hangingPunct="1">
              <a:lnSpc>
                <a:spcPct val="90000"/>
              </a:lnSpc>
              <a:buFont typeface="Arial" charset="0"/>
              <a:buNone/>
            </a:pPr>
            <a:endParaRPr lang="en-US" smtClean="0">
              <a:latin typeface="Times New Roman" pitchFamily="18" charset="0"/>
              <a:cs typeface="Times New Roman" pitchFamily="18" charset="0"/>
            </a:endParaRPr>
          </a:p>
          <a:p>
            <a:pPr eaLnBrk="1" hangingPunct="1">
              <a:lnSpc>
                <a:spcPct val="90000"/>
              </a:lnSpc>
            </a:pPr>
            <a:r>
              <a:rPr lang="en-US" sz="2800" u="sng" smtClean="0">
                <a:latin typeface="Times New Roman" pitchFamily="18" charset="0"/>
                <a:cs typeface="Times New Roman" pitchFamily="18" charset="0"/>
              </a:rPr>
              <a:t>District Reflections Chair submits</a:t>
            </a:r>
            <a:r>
              <a:rPr lang="en-US" sz="2800" smtClean="0">
                <a:latin typeface="Times New Roman" pitchFamily="18" charset="0"/>
                <a:cs typeface="Times New Roman" pitchFamily="18" charset="0"/>
              </a:rPr>
              <a:t>:</a:t>
            </a:r>
          </a:p>
          <a:p>
            <a:pPr lvl="1" eaLnBrk="1" hangingPunct="1">
              <a:lnSpc>
                <a:spcPct val="90000"/>
              </a:lnSpc>
            </a:pPr>
            <a:r>
              <a:rPr lang="en-US" b="1" smtClean="0">
                <a:latin typeface="Times New Roman" pitchFamily="18" charset="0"/>
                <a:cs typeface="Times New Roman" pitchFamily="18" charset="0"/>
              </a:rPr>
              <a:t>Make sure student entry form is online for</a:t>
            </a:r>
            <a:r>
              <a:rPr lang="en-US" smtClean="0">
                <a:latin typeface="Times New Roman" pitchFamily="18" charset="0"/>
                <a:cs typeface="Times New Roman" pitchFamily="18" charset="0"/>
              </a:rPr>
              <a:t> district winners, attach copy and submit entries (at Reflections turn-in event in February 2014 in Columbia)</a:t>
            </a:r>
            <a:endParaRPr lang="en-US" smtClean="0"/>
          </a:p>
          <a:p>
            <a:pPr lvl="1" eaLnBrk="1" hangingPunct="1">
              <a:lnSpc>
                <a:spcPct val="90000"/>
              </a:lnSpc>
              <a:buFont typeface="Wingdings" pitchFamily="2" charset="2"/>
              <a:buNone/>
            </a:pPr>
            <a:endParaRPr lang="en-US" i="1" smtClean="0"/>
          </a:p>
          <a:p>
            <a:pPr lvl="1" eaLnBrk="1" hangingPunct="1">
              <a:lnSpc>
                <a:spcPct val="90000"/>
              </a:lnSpc>
              <a:buFont typeface="Wingdings" pitchFamily="2" charset="2"/>
              <a:buNone/>
            </a:pPr>
            <a:r>
              <a:rPr lang="en-US" i="1" smtClean="0"/>
              <a:t>*Please make copies of all forms for your records.</a:t>
            </a:r>
          </a:p>
          <a:p>
            <a:pPr eaLnBrk="1" hangingPunct="1"/>
            <a:endParaRPr lang="en-US"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TotalTime>
  <Words>795</Words>
  <Application>Microsoft Office PowerPoint</Application>
  <PresentationFormat>On-screen Show (4:3)</PresentationFormat>
  <Paragraphs>108</Paragraphs>
  <Slides>23</Slides>
  <Notes>1</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23</vt:i4>
      </vt:variant>
    </vt:vector>
  </HeadingPairs>
  <TitlesOfParts>
    <vt:vector size="24" baseType="lpstr">
      <vt:lpstr>Office Theme</vt:lpstr>
      <vt:lpstr>PowerPoint Presentation</vt:lpstr>
      <vt:lpstr>2013-2014 Theme:</vt:lpstr>
      <vt:lpstr>History</vt:lpstr>
      <vt:lpstr>Overview</vt:lpstr>
      <vt:lpstr>PowerPoint Presentation</vt:lpstr>
      <vt:lpstr>Grade Divisions</vt:lpstr>
      <vt:lpstr>Reflections Program Cycle</vt:lpstr>
      <vt:lpstr>Forms</vt:lpstr>
      <vt:lpstr>Forms (cont.)</vt:lpstr>
      <vt:lpstr>Helpful Tips</vt:lpstr>
      <vt:lpstr>Judging</vt:lpstr>
      <vt:lpstr>Deadlines</vt:lpstr>
      <vt:lpstr>Awards Ceremony</vt:lpstr>
      <vt:lpstr>Student Entry Form</vt:lpstr>
      <vt:lpstr>Form A</vt:lpstr>
      <vt:lpstr>Form B</vt:lpstr>
      <vt:lpstr>Parent/Guardian Consent Form</vt:lpstr>
      <vt:lpstr>Submission Checklist</vt:lpstr>
      <vt:lpstr>District Participation Form</vt:lpstr>
      <vt:lpstr>PowerPoint Presentation</vt:lpstr>
      <vt:lpstr>www.ptareflections.org</vt:lpstr>
      <vt:lpstr>Resources available at PTAreflections.org include: </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Chantay Carter</dc:creator>
  <cp:lastModifiedBy>LWelch</cp:lastModifiedBy>
  <cp:revision>46</cp:revision>
  <dcterms:created xsi:type="dcterms:W3CDTF">2010-05-31T16:38:53Z</dcterms:created>
  <dcterms:modified xsi:type="dcterms:W3CDTF">2013-05-16T18:42:36Z</dcterms:modified>
</cp:coreProperties>
</file>