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290" r:id="rId3"/>
    <p:sldId id="291" r:id="rId4"/>
    <p:sldId id="292" r:id="rId5"/>
    <p:sldId id="293" r:id="rId6"/>
    <p:sldId id="294" r:id="rId7"/>
    <p:sldId id="272" r:id="rId8"/>
    <p:sldId id="296" r:id="rId9"/>
    <p:sldId id="297" r:id="rId10"/>
    <p:sldId id="298" r:id="rId11"/>
    <p:sldId id="299" r:id="rId12"/>
    <p:sldId id="300" r:id="rId13"/>
    <p:sldId id="301" r:id="rId14"/>
    <p:sldId id="304" r:id="rId15"/>
    <p:sldId id="305" r:id="rId16"/>
    <p:sldId id="306" r:id="rId17"/>
    <p:sldId id="307" r:id="rId18"/>
    <p:sldId id="308" r:id="rId19"/>
    <p:sldId id="302" r:id="rId20"/>
    <p:sldId id="288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77F"/>
    <a:srgbClr val="FCF339"/>
    <a:srgbClr val="CEAA46"/>
    <a:srgbClr val="724C2B"/>
    <a:srgbClr val="947358"/>
    <a:srgbClr val="906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86" autoAdjust="0"/>
  </p:normalViewPr>
  <p:slideViewPr>
    <p:cSldViewPr snapToGrid="0" snapToObjects="1">
      <p:cViewPr>
        <p:scale>
          <a:sx n="90" d="100"/>
          <a:sy n="90" d="100"/>
        </p:scale>
        <p:origin x="-59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5535C8-F4BE-488C-BC23-88218E3205A5}" type="datetimeFigureOut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408A111-0094-4E40-8151-89EB48CF7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67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A77A9AB-7C51-4475-8719-47F53F462630}" type="datetimeFigureOut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E08044F-A0B3-4642-9EA6-558EEE064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98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221D7E65-D03E-4EFB-A3FC-6945DCBA36B1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5A703-18BF-416E-8726-8CAC1FD59425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CF79C-71A9-45BC-BF19-501E7316B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27608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A6B7-FCDD-46FA-8B9C-8032DF751673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ACF8B-5314-4B88-84B5-B29622FC9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84698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8E98-DA05-43AE-ADC7-5363974BD297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9CD4-815D-4149-9D95-DCAED2D70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6251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7FE54-F17F-49B0-8902-11D114E98495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39A90-9DF4-4F85-A668-64A2FC6F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15504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9376C-3135-460D-A743-CEE9322B544E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2FAA4-1530-4756-8CFD-3D3E7640F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72058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3F3E0-E048-488F-8E53-FEB56BD29529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83D3B-26D5-49C8-A004-3EE8A8A3D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39249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2EB74-4B44-4316-872E-A6A0FD696B15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CA344-6D0E-4106-8BB0-CAE8F6059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32236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8C188-4E45-4C86-8349-DE6B3AB9DB8C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AC2C1-568F-4328-B64B-110D08CFE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36401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41AFF-FBA2-4F7A-B4C1-1C8962665FC0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E1DD5-CD0B-40B3-8F72-F5DACCF97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2509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DF030-3D9F-4730-995D-8B7793E6AC90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6D2F9-AD75-413A-8DA2-697617B4B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90810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1DDC8-D07A-42FC-8477-DFBBE8B03199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F5546-71A3-4773-A02E-E894C8C61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01597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9C36595-CE7E-4B97-98ED-5B08DE0F9E2D}" type="datetime1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426B36B-06B5-456D-9FFE-0725C4646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ta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s.gov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2052" name="Picture 6" descr="PTA-Logo-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81050"/>
            <a:ext cx="23082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728663" y="4056063"/>
            <a:ext cx="754538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i="1">
                <a:solidFill>
                  <a:srgbClr val="0000FF"/>
                </a:solidFill>
                <a:latin typeface="Palatino"/>
              </a:rPr>
              <a:t>End of the Year Duties for Treasurers </a:t>
            </a:r>
          </a:p>
          <a:p>
            <a:pPr algn="ctr"/>
            <a:r>
              <a:rPr lang="en-US" sz="2800" b="1" i="1">
                <a:solidFill>
                  <a:srgbClr val="0000FF"/>
                </a:solidFill>
                <a:latin typeface="Palatino"/>
              </a:rPr>
              <a:t>Candace Leggett, SCPTA Treasurer </a:t>
            </a:r>
          </a:p>
          <a:p>
            <a:pPr algn="ctr"/>
            <a:r>
              <a:rPr lang="en-US" sz="2800" b="1" i="1">
                <a:solidFill>
                  <a:srgbClr val="0000FF"/>
                </a:solidFill>
                <a:latin typeface="Palatino"/>
              </a:rPr>
              <a:t>2013 SCPTA Convention</a:t>
            </a:r>
          </a:p>
          <a:p>
            <a:pPr algn="ctr"/>
            <a:r>
              <a:rPr lang="en-US" sz="2800">
                <a:solidFill>
                  <a:srgbClr val="0000FF"/>
                </a:solidFill>
              </a:rPr>
              <a:t>Saturday, May 4, 2013</a:t>
            </a: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2274888" y="217488"/>
            <a:ext cx="44529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1576A7"/>
                </a:solidFill>
              </a:rPr>
              <a:t>SOUTH CAROLINA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4000" smtClean="0">
                <a:latin typeface="Arial" pitchFamily="34" charset="0"/>
                <a:cs typeface="Arial" pitchFamily="34" charset="0"/>
              </a:rPr>
              <a:t>Which Form 990?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95800"/>
          </a:xfrm>
        </p:spPr>
        <p:txBody>
          <a:bodyPr/>
          <a:lstStyle/>
          <a:p>
            <a:endParaRPr lang="en-US" smtClean="0"/>
          </a:p>
          <a:p>
            <a:r>
              <a:rPr lang="en-US" sz="2400" i="1" smtClean="0">
                <a:latin typeface="Arial" pitchFamily="34" charset="0"/>
                <a:cs typeface="Arial" pitchFamily="34" charset="0"/>
              </a:rPr>
              <a:t>Small Organizations - Form 990-N</a:t>
            </a:r>
          </a:p>
          <a:p>
            <a:pPr>
              <a:buFontTx/>
              <a:buNone/>
            </a:pPr>
            <a:endParaRPr lang="en-US" sz="2400" i="1" smtClean="0">
              <a:latin typeface="Arial" pitchFamily="34" charset="0"/>
              <a:cs typeface="Arial" pitchFamily="34" charset="0"/>
            </a:endParaRPr>
          </a:p>
          <a:p>
            <a:r>
              <a:rPr lang="en-US" i="1" smtClean="0">
                <a:latin typeface="Arial" pitchFamily="34" charset="0"/>
                <a:cs typeface="Arial" pitchFamily="34" charset="0"/>
              </a:rPr>
              <a:t>Medium-size Organizations - Form 990-EZ</a:t>
            </a:r>
          </a:p>
          <a:p>
            <a:pPr>
              <a:buFontTx/>
              <a:buNone/>
            </a:pPr>
            <a:endParaRPr lang="en-US" i="1" smtClean="0">
              <a:latin typeface="Arial" pitchFamily="34" charset="0"/>
              <a:cs typeface="Arial" pitchFamily="34" charset="0"/>
            </a:endParaRPr>
          </a:p>
          <a:p>
            <a:r>
              <a:rPr lang="en-US" sz="4000" i="1" smtClean="0">
                <a:latin typeface="Arial" pitchFamily="34" charset="0"/>
                <a:cs typeface="Arial" pitchFamily="34" charset="0"/>
              </a:rPr>
              <a:t>Large organizations - Form 990</a:t>
            </a: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r>
              <a:rPr lang="en-US" sz="4000" smtClean="0">
                <a:latin typeface="Arial" pitchFamily="34" charset="0"/>
                <a:cs typeface="Arial" pitchFamily="34" charset="0"/>
              </a:rPr>
              <a:t>2010 - Which Form?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0713" y="1916113"/>
          <a:ext cx="6999287" cy="3395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088"/>
                <a:gridCol w="1785199"/>
              </a:tblGrid>
              <a:tr h="8489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Tax Year 2010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11" marB="45711"/>
                </a:tc>
                <a:tc>
                  <a:txBody>
                    <a:bodyPr/>
                    <a:lstStyle/>
                    <a:p>
                      <a:endParaRPr lang="en-US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11" marB="45711"/>
                </a:tc>
              </a:tr>
              <a:tr h="8489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All organizations may file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990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11" marB="45711"/>
                </a:tc>
              </a:tr>
              <a:tr h="8489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Gross receipts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below $200k</a:t>
                      </a:r>
                    </a:p>
                    <a:p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Total Assets below $500k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990-EZ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11" marB="45711"/>
                </a:tc>
              </a:tr>
              <a:tr h="8489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Gross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Receipts at or below $50k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990-N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11" marB="45711"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484188"/>
            <a:ext cx="9144000" cy="658812"/>
          </a:xfrm>
        </p:spPr>
        <p:txBody>
          <a:bodyPr/>
          <a:lstStyle/>
          <a:p>
            <a:r>
              <a:rPr lang="en-US" sz="4000" smtClean="0">
                <a:latin typeface="Arial" pitchFamily="34" charset="0"/>
                <a:cs typeface="Arial" pitchFamily="34" charset="0"/>
              </a:rPr>
              <a:t>How to get to 990-N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60488"/>
            <a:ext cx="8229600" cy="4735512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sz="2800" i="1" smtClean="0">
                <a:latin typeface="Arial" pitchFamily="34" charset="0"/>
                <a:cs typeface="Arial" pitchFamily="34" charset="0"/>
              </a:rPr>
              <a:t>To complete 990-N, you will need:</a:t>
            </a:r>
          </a:p>
          <a:p>
            <a:pPr lvl="1"/>
            <a:r>
              <a:rPr lang="en-US" sz="2400" i="1" smtClean="0">
                <a:latin typeface="Arial" pitchFamily="34" charset="0"/>
                <a:cs typeface="Arial" pitchFamily="34" charset="0"/>
              </a:rPr>
              <a:t>Employer identification number (EIN)</a:t>
            </a:r>
          </a:p>
          <a:p>
            <a:pPr lvl="1"/>
            <a:r>
              <a:rPr lang="en-US" sz="2400" i="1" smtClean="0">
                <a:latin typeface="Arial" pitchFamily="34" charset="0"/>
                <a:cs typeface="Arial" pitchFamily="34" charset="0"/>
              </a:rPr>
              <a:t>Tax Year</a:t>
            </a:r>
          </a:p>
          <a:p>
            <a:pPr lvl="1"/>
            <a:r>
              <a:rPr lang="en-US" sz="2400" i="1" smtClean="0">
                <a:latin typeface="Arial" pitchFamily="34" charset="0"/>
                <a:cs typeface="Arial" pitchFamily="34" charset="0"/>
              </a:rPr>
              <a:t>Legal name and address</a:t>
            </a:r>
          </a:p>
          <a:p>
            <a:pPr lvl="1"/>
            <a:r>
              <a:rPr lang="en-US" sz="2400" i="1" smtClean="0">
                <a:latin typeface="Arial" pitchFamily="34" charset="0"/>
                <a:cs typeface="Arial" pitchFamily="34" charset="0"/>
              </a:rPr>
              <a:t>Other names the organization uses</a:t>
            </a:r>
          </a:p>
          <a:p>
            <a:pPr lvl="1"/>
            <a:r>
              <a:rPr lang="en-US" sz="2400" i="1" smtClean="0">
                <a:latin typeface="Arial" pitchFamily="34" charset="0"/>
                <a:cs typeface="Arial" pitchFamily="34" charset="0"/>
              </a:rPr>
              <a:t>Name + address of a principal officer</a:t>
            </a:r>
          </a:p>
          <a:p>
            <a:pPr lvl="1"/>
            <a:r>
              <a:rPr lang="en-US" sz="2400" i="1" smtClean="0">
                <a:latin typeface="Arial" pitchFamily="34" charset="0"/>
                <a:cs typeface="Arial" pitchFamily="34" charset="0"/>
              </a:rPr>
              <a:t>Web site address (if one exists)</a:t>
            </a:r>
          </a:p>
          <a:p>
            <a:pPr lvl="1"/>
            <a:r>
              <a:rPr lang="en-US" sz="2400" i="1" smtClean="0">
                <a:latin typeface="Arial" pitchFamily="34" charset="0"/>
                <a:cs typeface="Arial" pitchFamily="34" charset="0"/>
              </a:rPr>
              <a:t>Confirmation that gross receipts are normally at or below the threshold </a:t>
            </a:r>
          </a:p>
          <a:p>
            <a:pPr lvl="1"/>
            <a:r>
              <a:rPr lang="en-US" sz="2400" i="1" smtClean="0">
                <a:latin typeface="Arial" pitchFamily="34" charset="0"/>
                <a:cs typeface="Arial" pitchFamily="34" charset="0"/>
              </a:rPr>
              <a:t>Termination statement (if applicable)</a:t>
            </a:r>
          </a:p>
          <a:p>
            <a:endParaRPr lang="en-US" smtClean="0"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r>
              <a:rPr lang="en-US" sz="4000" smtClean="0">
                <a:latin typeface="Arial" pitchFamily="34" charset="0"/>
                <a:cs typeface="Arial" pitchFamily="34" charset="0"/>
              </a:rPr>
              <a:t>When To File?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smtClean="0">
                <a:latin typeface="Arial" pitchFamily="34" charset="0"/>
                <a:cs typeface="Arial" pitchFamily="34" charset="0"/>
              </a:rPr>
              <a:t>Forms 990, 990-EZ, 990-N and 990-PF Due: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15th day of the 5th month after the organization’s accounting period ends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Request extension with Form 8868 on or before the due date</a:t>
            </a:r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pitchFamily="34" charset="0"/>
                <a:cs typeface="Arial" pitchFamily="34" charset="0"/>
              </a:rPr>
              <a:t>Financial Review/Audit</a:t>
            </a:r>
          </a:p>
        </p:txBody>
      </p:sp>
      <p:pic>
        <p:nvPicPr>
          <p:cNvPr id="15363" name="Picture 4" descr="Aud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5" y="1814513"/>
            <a:ext cx="41338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811212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pitchFamily="34" charset="0"/>
                <a:cs typeface="Arial" pitchFamily="34" charset="0"/>
              </a:rPr>
              <a:t>Purpose Of The PTA Audit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077200" cy="4495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To certify accuracy of books and records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To assure membership resources are being managed properly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pitchFamily="34" charset="0"/>
                <a:cs typeface="Arial" pitchFamily="34" charset="0"/>
              </a:rPr>
              <a:t>Three Types Of Financials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8077200" cy="4876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Compiled Financial Statements 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Limited or no verification of information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Reviewed Financial Statements 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Perform some inquiry and analytical procedures </a:t>
            </a:r>
          </a:p>
          <a:p>
            <a:pPr lvl="1" eaLnBrk="1" hangingPunct="1">
              <a:buFontTx/>
              <a:buNone/>
            </a:pPr>
            <a:r>
              <a:rPr lang="en-US" smtClean="0">
                <a:latin typeface="Arial" pitchFamily="34" charset="0"/>
                <a:cs typeface="Arial" pitchFamily="34" charset="0"/>
              </a:rPr>
              <a:t>– Limited assurance of information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Audited Financial Statements 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Highest level of assurance of information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Extensive substantiation and verification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pitchFamily="34" charset="0"/>
                <a:cs typeface="Arial" pitchFamily="34" charset="0"/>
              </a:rPr>
              <a:t>Preparation For Financial Review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9375"/>
            <a:ext cx="8001000" cy="4746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Financial records should be in order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Bills cannot be paid after books are closed for financial review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Materials needed include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pitchFamily="34" charset="0"/>
                <a:cs typeface="Arial" pitchFamily="34" charset="0"/>
              </a:rPr>
              <a:t>Copy of last financial review/audit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pitchFamily="34" charset="0"/>
                <a:cs typeface="Arial" pitchFamily="34" charset="0"/>
              </a:rPr>
              <a:t>Checkbook and canceled checks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pitchFamily="34" charset="0"/>
                <a:cs typeface="Arial" pitchFamily="34" charset="0"/>
              </a:rPr>
              <a:t>Bank statements and deposit receipts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pitchFamily="34" charset="0"/>
                <a:cs typeface="Arial" pitchFamily="34" charset="0"/>
              </a:rPr>
              <a:t>Itemized statements and receipts of bills paid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pitchFamily="34" charset="0"/>
                <a:cs typeface="Arial" pitchFamily="34" charset="0"/>
              </a:rPr>
              <a:t>Check requests or vouchers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pitchFamily="34" charset="0"/>
                <a:cs typeface="Arial" pitchFamily="34" charset="0"/>
              </a:rPr>
              <a:t>Useful Resources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74688" y="1219200"/>
            <a:ext cx="8012112" cy="4876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  <a:hlinkClick r:id="rId2"/>
              </a:rPr>
              <a:t>www.scpta.org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  <a:hlinkClick r:id="rId2"/>
              </a:rPr>
              <a:t>www.pta.org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National PTA e-Newsletters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PTA 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Money Matters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PTA Convention Handouts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PTA President’s 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Quick Reference Guide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NPTA e-learning courses</a:t>
            </a:r>
          </a:p>
          <a:p>
            <a:pPr lvl="1" eaLnBrk="1" hangingPunct="1"/>
            <a:r>
              <a:rPr lang="en-US" i="1" smtClean="0">
                <a:latin typeface="Arial" pitchFamily="34" charset="0"/>
                <a:cs typeface="Arial" pitchFamily="34" charset="0"/>
              </a:rPr>
              <a:t>Ethical Leadership</a:t>
            </a:r>
          </a:p>
          <a:p>
            <a:pPr lvl="1" eaLnBrk="1" hangingPunct="1"/>
            <a:r>
              <a:rPr lang="en-US" i="1" smtClean="0">
                <a:latin typeface="Arial" pitchFamily="34" charset="0"/>
                <a:cs typeface="Arial" pitchFamily="34" charset="0"/>
              </a:rPr>
              <a:t>Preventing Theft In Your PTA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869950" y="403225"/>
            <a:ext cx="6994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/>
              <a:t>IRS Resources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111250"/>
            <a:ext cx="8229600" cy="4984750"/>
          </a:xfrm>
        </p:spPr>
        <p:txBody>
          <a:bodyPr/>
          <a:lstStyle/>
          <a:p>
            <a:r>
              <a:rPr lang="en-US" sz="2400" smtClean="0">
                <a:latin typeface="Arial" pitchFamily="34" charset="0"/>
                <a:cs typeface="Arial" pitchFamily="34" charset="0"/>
              </a:rPr>
              <a:t>StayExempt.irs.gov</a:t>
            </a:r>
          </a:p>
          <a:p>
            <a:r>
              <a:rPr lang="en-US" sz="2400" smtClean="0">
                <a:latin typeface="Arial" pitchFamily="34" charset="0"/>
                <a:cs typeface="Arial" pitchFamily="34" charset="0"/>
              </a:rPr>
              <a:t>Mini-Courses on IRS.gov</a:t>
            </a:r>
          </a:p>
          <a:p>
            <a:r>
              <a:rPr lang="en-US" sz="2400" smtClean="0">
                <a:latin typeface="Arial" pitchFamily="34" charset="0"/>
                <a:cs typeface="Arial" pitchFamily="34" charset="0"/>
              </a:rPr>
              <a:t>EO Update</a:t>
            </a:r>
          </a:p>
          <a:p>
            <a:r>
              <a:rPr lang="en-US" sz="2400" smtClean="0">
                <a:latin typeface="Arial" pitchFamily="34" charset="0"/>
                <a:cs typeface="Arial" pitchFamily="34" charset="0"/>
              </a:rPr>
              <a:t>Specialized Assistance on Tax-Exempt Organizations and IRS Tax Forms can be found at the Exempt Organizations (EO) website:</a:t>
            </a:r>
          </a:p>
          <a:p>
            <a:pPr lvl="2">
              <a:buFont typeface="Arial" pitchFamily="34" charset="0"/>
              <a:buNone/>
            </a:pPr>
            <a:r>
              <a:rPr lang="en-US" sz="1800" smtClean="0">
                <a:latin typeface="Arial" pitchFamily="34" charset="0"/>
                <a:cs typeface="Arial" pitchFamily="34" charset="0"/>
              </a:rPr>
              <a:t>www.irs.gov/eo</a:t>
            </a:r>
          </a:p>
          <a:p>
            <a:pPr lvl="2">
              <a:buFont typeface="Arial" pitchFamily="34" charset="0"/>
              <a:buNone/>
            </a:pPr>
            <a:r>
              <a:rPr lang="en-US" sz="1800" smtClean="0">
                <a:latin typeface="Arial" pitchFamily="34" charset="0"/>
                <a:cs typeface="Arial" pitchFamily="34" charset="0"/>
              </a:rPr>
              <a:t>(toll-free) 877-829-5500 </a:t>
            </a:r>
          </a:p>
          <a:p>
            <a:pPr lvl="2">
              <a:buFont typeface="Arial" pitchFamily="34" charset="0"/>
              <a:buNone/>
            </a:pPr>
            <a:r>
              <a:rPr lang="en-US" sz="1800" smtClean="0">
                <a:latin typeface="Arial" pitchFamily="34" charset="0"/>
                <a:cs typeface="Arial" pitchFamily="34" charset="0"/>
              </a:rPr>
              <a:t>Customer Account Services</a:t>
            </a:r>
          </a:p>
          <a:p>
            <a:pPr lvl="2">
              <a:buFont typeface="Arial" pitchFamily="34" charset="0"/>
              <a:buNone/>
            </a:pPr>
            <a:r>
              <a:rPr lang="en-US" sz="1800" smtClean="0">
                <a:latin typeface="Arial" pitchFamily="34" charset="0"/>
                <a:cs typeface="Arial" pitchFamily="34" charset="0"/>
              </a:rPr>
              <a:t>Internal Revenue Service</a:t>
            </a:r>
          </a:p>
          <a:p>
            <a:pPr lvl="2">
              <a:buFont typeface="Arial" pitchFamily="34" charset="0"/>
              <a:buNone/>
            </a:pPr>
            <a:r>
              <a:rPr lang="en-US" sz="1800" smtClean="0">
                <a:latin typeface="Arial" pitchFamily="34" charset="0"/>
                <a:cs typeface="Arial" pitchFamily="34" charset="0"/>
              </a:rPr>
              <a:t>TE/GE Customer Account Services</a:t>
            </a:r>
          </a:p>
          <a:p>
            <a:pPr lvl="2">
              <a:buFont typeface="Arial" pitchFamily="34" charset="0"/>
              <a:buNone/>
            </a:pPr>
            <a:r>
              <a:rPr lang="it-IT" sz="1800" smtClean="0">
                <a:latin typeface="Arial" pitchFamily="34" charset="0"/>
                <a:cs typeface="Arial" pitchFamily="34" charset="0"/>
              </a:rPr>
              <a:t>P.O. Box 2508, Cincinnati, OH 45201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endParaRPr lang="en-US" smtClean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3076" name="Picture 19" descr="NatP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8134350" y="6450013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8"/>
          <p:cNvSpPr txBox="1">
            <a:spLocks noChangeArrowheads="1"/>
          </p:cNvSpPr>
          <p:nvPr/>
        </p:nvSpPr>
        <p:spPr bwMode="auto">
          <a:xfrm>
            <a:off x="8101013" y="6235700"/>
            <a:ext cx="15430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Money Management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Reports and IRS Regulations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Insurance Needs</a:t>
            </a:r>
          </a:p>
          <a:p>
            <a:pPr eaLnBrk="1" hangingPunct="1"/>
            <a:r>
              <a:rPr lang="en-US" i="1" smtClean="0">
                <a:latin typeface="Arial" pitchFamily="34" charset="0"/>
                <a:cs typeface="Arial" pitchFamily="34" charset="0"/>
              </a:rPr>
              <a:t>Fund</a:t>
            </a:r>
            <a:r>
              <a:rPr lang="en-US" smtClean="0">
                <a:latin typeface="Arial" pitchFamily="34" charset="0"/>
                <a:cs typeface="Arial" pitchFamily="34" charset="0"/>
              </a:rPr>
              <a:t> Raising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Resources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Best Practices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Let’s Talk About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21508" name="Picture 19" descr="NatP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8134350" y="6450013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13"/>
          <p:cNvSpPr txBox="1">
            <a:spLocks noChangeArrowheads="1"/>
          </p:cNvSpPr>
          <p:nvPr/>
        </p:nvSpPr>
        <p:spPr bwMode="auto">
          <a:xfrm>
            <a:off x="8101013" y="6235700"/>
            <a:ext cx="15430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  <p:sp>
        <p:nvSpPr>
          <p:cNvPr id="21510" name="Content Placeholder 1"/>
          <p:cNvSpPr txBox="1">
            <a:spLocks/>
          </p:cNvSpPr>
          <p:nvPr/>
        </p:nvSpPr>
        <p:spPr bwMode="auto">
          <a:xfrm>
            <a:off x="842963" y="3706813"/>
            <a:ext cx="7923212" cy="248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sz="2200" b="1">
              <a:cs typeface="Arial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200" b="1">
              <a:cs typeface="Arial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200" b="1">
              <a:cs typeface="Arial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200" b="1">
              <a:cs typeface="Arial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2200" b="1">
                <a:cs typeface="Arial" pitchFamily="34" charset="0"/>
              </a:rPr>
              <a:t>		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200" b="1">
              <a:cs typeface="Arial" pitchFamily="34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468313" y="1160463"/>
            <a:ext cx="8207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3600" b="1" i="1">
                <a:solidFill>
                  <a:srgbClr val="0000FF"/>
                </a:solidFill>
                <a:latin typeface="Palatino"/>
              </a:rPr>
              <a:t>Candace Leggett, SCPTA Treasurer</a:t>
            </a:r>
          </a:p>
          <a:p>
            <a:pPr algn="ctr"/>
            <a:r>
              <a:rPr lang="en-US" sz="3600" b="1" i="1">
                <a:solidFill>
                  <a:srgbClr val="0000FF"/>
                </a:solidFill>
                <a:latin typeface="Palatino"/>
              </a:rPr>
              <a:t>treasurer@scpta.org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4100" name="Picture 19" descr="NatP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8134350" y="6450013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8"/>
          <p:cNvSpPr txBox="1">
            <a:spLocks noChangeArrowheads="1"/>
          </p:cNvSpPr>
          <p:nvPr/>
        </p:nvSpPr>
        <p:spPr bwMode="auto">
          <a:xfrm>
            <a:off x="8101013" y="6235700"/>
            <a:ext cx="15430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First Steps!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Make sure a financial review/audit is done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Check the files!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Study duties and reference to finances/budget in your PTA bylaws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Secure signatures of authorized officers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File signature cards with bank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Check on bond and liability insurance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Review </a:t>
            </a:r>
            <a:r>
              <a:rPr lang="en-US" sz="2800" i="1" smtClean="0">
                <a:latin typeface="Arial" pitchFamily="34" charset="0"/>
                <a:cs typeface="Arial" pitchFamily="34" charset="0"/>
              </a:rPr>
              <a:t>PTA Money Matters </a:t>
            </a:r>
            <a:endParaRPr lang="en-US" sz="28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5124" name="Picture 19" descr="NatP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8134350" y="6450013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8"/>
          <p:cNvSpPr txBox="1">
            <a:spLocks noChangeArrowheads="1"/>
          </p:cNvSpPr>
          <p:nvPr/>
        </p:nvSpPr>
        <p:spPr bwMode="auto">
          <a:xfrm>
            <a:off x="8101013" y="6235700"/>
            <a:ext cx="15430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Money Management</a:t>
            </a:r>
          </a:p>
        </p:txBody>
      </p:sp>
      <p:pic>
        <p:nvPicPr>
          <p:cNvPr id="5127" name="Picture 6" descr="j01777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1600200"/>
            <a:ext cx="649922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148" name="Picture 19" descr="NatP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8134350" y="6450013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8"/>
          <p:cNvSpPr txBox="1">
            <a:spLocks noChangeArrowheads="1"/>
          </p:cNvSpPr>
          <p:nvPr/>
        </p:nvSpPr>
        <p:spPr bwMode="auto">
          <a:xfrm>
            <a:off x="8101013" y="6235700"/>
            <a:ext cx="15430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Money Management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Develop a realistic budget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Review Records Retention Schedule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ial" pitchFamily="34" charset="0"/>
                <a:cs typeface="Arial" pitchFamily="34" charset="0"/>
              </a:rPr>
              <a:t>Store records properly — keep:</a:t>
            </a:r>
          </a:p>
          <a:p>
            <a:pPr marL="1028700" lvl="3" indent="-342900" eaLnBrk="1" hangingPunct="1"/>
            <a:r>
              <a:rPr lang="en-US" sz="2400" smtClean="0">
                <a:latin typeface="Arial" pitchFamily="34" charset="0"/>
                <a:cs typeface="Arial" pitchFamily="34" charset="0"/>
              </a:rPr>
              <a:t>Copies of all Treasurer’s Reports</a:t>
            </a:r>
          </a:p>
          <a:p>
            <a:pPr marL="1028700" lvl="3" indent="-342900" eaLnBrk="1" hangingPunct="1"/>
            <a:r>
              <a:rPr lang="en-US" sz="2400" smtClean="0">
                <a:latin typeface="Arial" pitchFamily="34" charset="0"/>
                <a:cs typeface="Arial" pitchFamily="34" charset="0"/>
              </a:rPr>
              <a:t>Bank Statements and Reconciliations</a:t>
            </a:r>
          </a:p>
          <a:p>
            <a:pPr marL="1028700" lvl="3" indent="-342900" eaLnBrk="1" hangingPunct="1"/>
            <a:r>
              <a:rPr lang="en-US" sz="2400" smtClean="0">
                <a:latin typeface="Arial" pitchFamily="34" charset="0"/>
                <a:cs typeface="Arial" pitchFamily="34" charset="0"/>
              </a:rPr>
              <a:t>Check Request or vouchers</a:t>
            </a:r>
          </a:p>
          <a:p>
            <a:pPr marL="1028700" lvl="3" indent="-342900" eaLnBrk="1" hangingPunct="1"/>
            <a:r>
              <a:rPr lang="en-US" sz="2400" smtClean="0">
                <a:latin typeface="Arial" pitchFamily="34" charset="0"/>
                <a:cs typeface="Arial" pitchFamily="34" charset="0"/>
              </a:rPr>
              <a:t>Deposit Receipts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7172" name="Picture 19" descr="NatP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8134350" y="6450013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8"/>
          <p:cNvSpPr txBox="1">
            <a:spLocks noChangeArrowheads="1"/>
          </p:cNvSpPr>
          <p:nvPr/>
        </p:nvSpPr>
        <p:spPr bwMode="auto">
          <a:xfrm>
            <a:off x="8101013" y="6235700"/>
            <a:ext cx="15430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mtClean="0"/>
              <a:t>Reporting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8077200" cy="4876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Make a report at all Board meetings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Develop a report that best reflects a transparent process		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Budget Amount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Monthly Report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Year-to-Date Total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Balance of Line Item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0" y="6116638"/>
            <a:ext cx="9144000" cy="1587"/>
          </a:xfrm>
          <a:prstGeom prst="line">
            <a:avLst/>
          </a:prstGeom>
          <a:noFill/>
          <a:ln w="25400">
            <a:solidFill>
              <a:srgbClr val="17375E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88075"/>
            <a:ext cx="9144000" cy="669925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8196" name="Picture 19" descr="NatP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9"/>
          <a:stretch>
            <a:fillRect/>
          </a:stretch>
        </p:blipFill>
        <p:spPr bwMode="auto">
          <a:xfrm>
            <a:off x="8134350" y="6450013"/>
            <a:ext cx="9842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8"/>
          <p:cNvSpPr txBox="1">
            <a:spLocks noChangeArrowheads="1"/>
          </p:cNvSpPr>
          <p:nvPr/>
        </p:nvSpPr>
        <p:spPr bwMode="auto">
          <a:xfrm>
            <a:off x="8101013" y="6235700"/>
            <a:ext cx="15430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SOUTH CAROLINA</a:t>
            </a: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pitchFamily="34" charset="0"/>
                <a:cs typeface="Arial" pitchFamily="34" charset="0"/>
              </a:rPr>
              <a:t>Reports And Regulations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Follow all State and Federal </a:t>
            </a:r>
            <a:br>
              <a:rPr lang="en-US" smtClean="0">
                <a:latin typeface="Arial" pitchFamily="34" charset="0"/>
                <a:cs typeface="Arial" pitchFamily="34" charset="0"/>
              </a:rPr>
            </a:br>
            <a:r>
              <a:rPr lang="en-US" smtClean="0">
                <a:latin typeface="Arial" pitchFamily="34" charset="0"/>
                <a:cs typeface="Arial" pitchFamily="34" charset="0"/>
              </a:rPr>
              <a:t>guidelines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Follow your approved budget, </a:t>
            </a:r>
            <a:br>
              <a:rPr lang="en-US" smtClean="0">
                <a:latin typeface="Arial" pitchFamily="34" charset="0"/>
                <a:cs typeface="Arial" pitchFamily="34" charset="0"/>
              </a:rPr>
            </a:br>
            <a:r>
              <a:rPr lang="en-US" smtClean="0">
                <a:latin typeface="Arial" pitchFamily="34" charset="0"/>
                <a:cs typeface="Arial" pitchFamily="34" charset="0"/>
              </a:rPr>
              <a:t>amend if needed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Perform a financial review/audit </a:t>
            </a:r>
            <a:br>
              <a:rPr lang="en-US" smtClean="0">
                <a:latin typeface="Arial" pitchFamily="34" charset="0"/>
                <a:cs typeface="Arial" pitchFamily="34" charset="0"/>
              </a:rPr>
            </a:br>
            <a:r>
              <a:rPr lang="en-US" smtClean="0">
                <a:latin typeface="Arial" pitchFamily="34" charset="0"/>
                <a:cs typeface="Arial" pitchFamily="34" charset="0"/>
              </a:rPr>
              <a:t>at year’s end, or when needed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Review relevant areas of </a:t>
            </a:r>
            <a:r>
              <a:rPr lang="en-US" smtClean="0">
                <a:latin typeface="Arial" pitchFamily="34" charset="0"/>
                <a:cs typeface="Arial" pitchFamily="34" charset="0"/>
                <a:hlinkClick r:id="rId3"/>
              </a:rPr>
              <a:t>www.irs.gov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r>
              <a:rPr lang="en-US" sz="4000" smtClean="0">
                <a:latin typeface="Arial" pitchFamily="34" charset="0"/>
                <a:cs typeface="Arial" pitchFamily="34" charset="0"/>
              </a:rPr>
              <a:t>Form 990 Overview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smtClean="0">
                <a:latin typeface="Arial" pitchFamily="34" charset="0"/>
                <a:cs typeface="Arial" pitchFamily="34" charset="0"/>
              </a:rPr>
              <a:t>990 is a tool for an Exempt Organization to show: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It is organized and operated as a tax-exempt entity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It is in compliance with all applicable tax laws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It has a mission it continues to fulfill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It responsibly safeguards its assets</a:t>
            </a: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4188"/>
            <a:ext cx="9144000" cy="735012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pitchFamily="34" charset="0"/>
                <a:cs typeface="Arial" pitchFamily="34" charset="0"/>
              </a:rPr>
              <a:t>A Correct And Timely Form 990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Who should file?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Which form should be filed?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When to file?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Why is this important?</a:t>
            </a:r>
          </a:p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What happens if we don’t file?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581</Words>
  <Application>Microsoft Office PowerPoint</Application>
  <PresentationFormat>On-screen Show (4:3)</PresentationFormat>
  <Paragraphs>141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Let’s Talk About</vt:lpstr>
      <vt:lpstr>First Steps!</vt:lpstr>
      <vt:lpstr>Money Management</vt:lpstr>
      <vt:lpstr>Money Management</vt:lpstr>
      <vt:lpstr>Reporting</vt:lpstr>
      <vt:lpstr>Reports And Regulations</vt:lpstr>
      <vt:lpstr>Form 990 Overview</vt:lpstr>
      <vt:lpstr>A Correct And Timely Form 990</vt:lpstr>
      <vt:lpstr>Which Form 990?</vt:lpstr>
      <vt:lpstr>2010 - Which Form?</vt:lpstr>
      <vt:lpstr>How to get to 990-N</vt:lpstr>
      <vt:lpstr>When To File?</vt:lpstr>
      <vt:lpstr>Financial Review/Audit</vt:lpstr>
      <vt:lpstr>Purpose Of The PTA Audit</vt:lpstr>
      <vt:lpstr>Three Types Of Financials</vt:lpstr>
      <vt:lpstr>Preparation For Financial Review</vt:lpstr>
      <vt:lpstr>Useful Resources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System Administrator</dc:creator>
  <cp:lastModifiedBy>LWelch</cp:lastModifiedBy>
  <cp:revision>182</cp:revision>
  <cp:lastPrinted>2011-03-04T15:24:35Z</cp:lastPrinted>
  <dcterms:created xsi:type="dcterms:W3CDTF">2011-03-04T14:38:21Z</dcterms:created>
  <dcterms:modified xsi:type="dcterms:W3CDTF">2013-05-16T18:40:36Z</dcterms:modified>
</cp:coreProperties>
</file>