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8" r:id="rId2"/>
    <p:sldId id="307" r:id="rId3"/>
    <p:sldId id="308" r:id="rId4"/>
    <p:sldId id="305" r:id="rId5"/>
    <p:sldId id="306" r:id="rId6"/>
    <p:sldId id="309" r:id="rId7"/>
    <p:sldId id="311" r:id="rId8"/>
    <p:sldId id="310" r:id="rId9"/>
    <p:sldId id="292" r:id="rId10"/>
    <p:sldId id="294" r:id="rId11"/>
    <p:sldId id="297" r:id="rId12"/>
    <p:sldId id="295" r:id="rId13"/>
    <p:sldId id="296" r:id="rId14"/>
    <p:sldId id="298" r:id="rId15"/>
    <p:sldId id="302" r:id="rId16"/>
    <p:sldId id="312" r:id="rId1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477F"/>
    <a:srgbClr val="FCF339"/>
    <a:srgbClr val="CEAA46"/>
    <a:srgbClr val="724C2B"/>
    <a:srgbClr val="947358"/>
    <a:srgbClr val="906F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825" autoAdjust="0"/>
  </p:normalViewPr>
  <p:slideViewPr>
    <p:cSldViewPr snapToGrid="0" snapToObjects="1">
      <p:cViewPr varScale="1">
        <p:scale>
          <a:sx n="21" d="100"/>
          <a:sy n="21" d="100"/>
        </p:scale>
        <p:origin x="994" y="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CA867BA-023B-40C6-8E55-AD5725A11E85}" type="datetimeFigureOut">
              <a:rPr lang="en-US"/>
              <a:pPr>
                <a:defRPr/>
              </a:pPr>
              <a:t>10/30/2013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CFF1B37-D3F3-43D2-BA88-DD09939C43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27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63BAB8B-5E17-4393-B8E1-79795AA66555}" type="datetimeFigureOut">
              <a:rPr lang="en-US"/>
              <a:pPr>
                <a:defRPr/>
              </a:pPr>
              <a:t>10/30/2013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DF6E3A1-5F8E-40D4-BBE7-DE8339B448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673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BD3059B3-2751-4860-8E4C-08236EF7F461}" type="slidenum">
              <a:rPr lang="en-US" smtClean="0"/>
              <a:pPr eaLnBrk="1" hangingPunct="1"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464073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20BE2EE5-C6E9-45C7-8D18-CF7B4FC33EB2}" type="slidenum">
              <a:rPr lang="en-US" smtClean="0"/>
              <a:pPr eaLnBrk="1" hangingPunct="1"/>
              <a:t>10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884176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7FA7A80A-800D-4B73-944C-83311D901898}" type="slidenum">
              <a:rPr lang="en-US" smtClean="0"/>
              <a:pPr eaLnBrk="1" hangingPunct="1"/>
              <a:t>11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05728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F2126D6C-0D57-4727-B012-F29398B13410}" type="slidenum">
              <a:rPr lang="en-US" smtClean="0"/>
              <a:pPr eaLnBrk="1" hangingPunct="1"/>
              <a:t>12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868399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EEE0FF77-427D-408E-BBCC-33F8E10687DF}" type="slidenum">
              <a:rPr lang="en-US" smtClean="0"/>
              <a:pPr eaLnBrk="1" hangingPunct="1"/>
              <a:t>13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212029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7F9D9645-5412-49D5-9F8C-76C0D5F86803}" type="slidenum">
              <a:rPr lang="en-US" smtClean="0"/>
              <a:pPr eaLnBrk="1" hangingPunct="1"/>
              <a:t>14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08087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Please enjoy the Conference.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18F32F6D-A033-4BFB-A68C-7DA2E96320CA}" type="slidenum">
              <a:rPr lang="en-US" smtClean="0"/>
              <a:pPr eaLnBrk="1" hangingPunct="1"/>
              <a:t>15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402378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D28F472D-4EB7-4EC7-BDE5-55E3C9917214}" type="slidenum">
              <a:rPr lang="en-US" smtClean="0"/>
              <a:pPr eaLnBrk="1" hangingPunct="1"/>
              <a:t>16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71582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918D894D-4DC9-450C-B8CA-3C41804BAF82}" type="slidenum">
              <a:rPr lang="en-US" smtClean="0"/>
              <a:pPr eaLnBrk="1" hangingPunct="1"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36211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0A5EE037-011A-489D-BCD7-D3CC23871F7F}" type="slidenum">
              <a:rPr lang="en-US" smtClean="0"/>
              <a:pPr eaLnBrk="1" hangingPunct="1"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228076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b="1" u="sng" smtClean="0">
                <a:cs typeface="Arial" charset="0"/>
              </a:rPr>
              <a:t>Definitions:</a:t>
            </a:r>
            <a:endParaRPr lang="en-US" smtClean="0">
              <a:cs typeface="Arial" charset="0"/>
            </a:endParaRPr>
          </a:p>
          <a:p>
            <a:r>
              <a:rPr lang="en-US" smtClean="0">
                <a:cs typeface="Arial" charset="0"/>
              </a:rPr>
              <a:t>For this program, SCPTA defines </a:t>
            </a:r>
            <a:r>
              <a:rPr lang="en-US" b="1" smtClean="0">
                <a:cs typeface="Arial" charset="0"/>
              </a:rPr>
              <a:t>Outstanding</a:t>
            </a:r>
            <a:r>
              <a:rPr lang="en-US" smtClean="0">
                <a:cs typeface="Arial" charset="0"/>
              </a:rPr>
              <a:t> as meeting our local unit leaders’ needs with providing training, tools, and resources to become effective advocates and community leaders. </a:t>
            </a:r>
          </a:p>
          <a:p>
            <a:endParaRPr lang="en-US" smtClean="0">
              <a:cs typeface="Arial" charset="0"/>
            </a:endParaRPr>
          </a:p>
          <a:p>
            <a:r>
              <a:rPr lang="en-US" smtClean="0">
                <a:cs typeface="Arial" charset="0"/>
              </a:rPr>
              <a:t>For this program, SCPTA defines </a:t>
            </a:r>
            <a:r>
              <a:rPr lang="en-US" b="1" smtClean="0">
                <a:cs typeface="Arial" charset="0"/>
              </a:rPr>
              <a:t>Effective</a:t>
            </a:r>
            <a:r>
              <a:rPr lang="en-US" smtClean="0">
                <a:cs typeface="Arial" charset="0"/>
              </a:rPr>
              <a:t> as planning and setting goals and achieving positive, desired results. 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32930F28-B19F-4ED2-A76E-88C272F47262}" type="slidenum">
              <a:rPr lang="en-US" smtClean="0"/>
              <a:pPr eaLnBrk="1" hangingPunct="1"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582421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dirty="0" smtClean="0">
                <a:cs typeface="Arial" charset="0"/>
              </a:rPr>
              <a:t>We will re-educate South Carolina that Today’s! PTA is still the strongest child advocacy association. Period! </a:t>
            </a:r>
          </a:p>
          <a:p>
            <a:pPr marL="171450" indent="-171450" eaLnBrk="1" hangingPunct="1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dirty="0" smtClean="0">
                <a:cs typeface="Arial" charset="0"/>
              </a:rPr>
              <a:t>We will nurture and support our local unit leaders with providing relevant and timely information, training, tools, and resources to become effective advocates and community leaders.</a:t>
            </a:r>
          </a:p>
          <a:p>
            <a:pPr marL="171450" indent="-171450" eaLnBrk="1" hangingPunct="1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dirty="0" smtClean="0">
                <a:cs typeface="Arial" charset="0"/>
              </a:rPr>
              <a:t>We will leverage our child advocacy endeavors with securing both financial and in-kind resources.</a:t>
            </a:r>
          </a:p>
          <a:p>
            <a:pPr eaLnBrk="1" hangingPunct="1">
              <a:spcBef>
                <a:spcPct val="0"/>
              </a:spcBef>
              <a:buFont typeface="Arial" pitchFamily="34" charset="0"/>
              <a:buNone/>
              <a:defRPr/>
            </a:pPr>
            <a:endParaRPr lang="en-US" dirty="0" smtClean="0">
              <a:cs typeface="Arial" charset="0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F3FD6470-83B5-4A37-8488-A40F9DA89207}" type="slidenum">
              <a:rPr lang="en-US" smtClean="0"/>
              <a:pPr eaLnBrk="1" hangingPunct="1"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735587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b="1" smtClean="0"/>
              <a:t>LEADING WITH AN OPEN MIND, AN OPEN HEART, AND OPEN WILL IS BASED ON A GENTLEMEN BY THE NAME OF OTTO SCHARMER  WHO CREATED: THEORY U. THEORY U IS BASED ON YOU AS A LEADER.  THEORY US IS OUR FOUNDATION (PICTURE OF FOUNDATION)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61FBC151-2D95-4685-84E5-827C225A0BBC}" type="slidenum">
              <a:rPr lang="en-US" smtClean="0"/>
              <a:pPr eaLnBrk="1" hangingPunct="1"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424364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b="1" smtClean="0"/>
              <a:t>LEADING WITH AN OPEN MIND, AN OPEN HEART, AND OPEN WILL IS BASED ON A GENTLEMEN BY THE NAME OF OTTO SCHARMER  WHO CREATED: THEORY U. THEORY U IS BASED ON YOU AS A LEADER.  THEORY US IS OUR FOUNDATION (PICTURE OF FOUNDATION)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B0D4D6AD-9303-4C53-97E4-C7C891F321A4}" type="slidenum">
              <a:rPr lang="en-US" smtClean="0"/>
              <a:pPr eaLnBrk="1" hangingPunct="1"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358532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2AEBE3D1-C9A9-48DA-A160-B2A17CD0203B}" type="slidenum">
              <a:rPr lang="en-US" smtClean="0"/>
              <a:pPr eaLnBrk="1" hangingPunct="1"/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337527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83B8D983-78AA-4A3F-B1EF-39A01633B922}" type="slidenum">
              <a:rPr lang="en-US" smtClean="0"/>
              <a:pPr eaLnBrk="1" hangingPunct="1"/>
              <a:t>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30309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13C54-4591-441B-ACF5-2FAAC22FF3E6}" type="datetime1">
              <a:rPr lang="en-US"/>
              <a:pPr>
                <a:defRPr/>
              </a:pPr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07E63-39DF-4AF6-BBBE-C8C376A55E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574578"/>
      </p:ext>
    </p:extLst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0F402-6347-4B57-BC68-7D825E0A4A10}" type="datetime1">
              <a:rPr lang="en-US"/>
              <a:pPr>
                <a:defRPr/>
              </a:pPr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A8FAA-1232-46A2-927B-35A309132F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702207"/>
      </p:ext>
    </p:extLst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A6B18-D863-4715-ACCD-3D0F079362BB}" type="datetime1">
              <a:rPr lang="en-US"/>
              <a:pPr>
                <a:defRPr/>
              </a:pPr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7659D-DE0C-4A13-B0DB-2723E4705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180114"/>
      </p:ext>
    </p:extLst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B1A8F-DA20-48C7-BE2C-FF39EBA04F75}" type="datetime1">
              <a:rPr lang="en-US"/>
              <a:pPr>
                <a:defRPr/>
              </a:pPr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DEEA1-3B47-4C10-9B16-1526E4284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790172"/>
      </p:ext>
    </p:extLst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44BA1-86CE-4603-96C9-B8B6B22A8948}" type="datetime1">
              <a:rPr lang="en-US"/>
              <a:pPr>
                <a:defRPr/>
              </a:pPr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CD308-A414-41C7-B1AF-BA92AEDF7E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602143"/>
      </p:ext>
    </p:extLst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765B5-DCFD-47F1-8FAD-960FCDCA8066}" type="datetime1">
              <a:rPr lang="en-US"/>
              <a:pPr>
                <a:defRPr/>
              </a:pPr>
              <a:t>10/30/2013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CD120-39DD-4F75-9F5E-3325C09357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413741"/>
      </p:ext>
    </p:extLst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8CAF5-3681-4633-B3C9-423AED1691B4}" type="datetime1">
              <a:rPr lang="en-US"/>
              <a:pPr>
                <a:defRPr/>
              </a:pPr>
              <a:t>10/30/2013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F153E-F9A6-4645-9DA4-91F63068A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890024"/>
      </p:ext>
    </p:extLst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92F8E-5FC2-4FBA-9D69-0132A01A17EA}" type="datetime1">
              <a:rPr lang="en-US"/>
              <a:pPr>
                <a:defRPr/>
              </a:pPr>
              <a:t>10/30/2013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59368-DDF1-40ED-AC85-92753AD08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405283"/>
      </p:ext>
    </p:extLst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6326F-8FB6-4280-BBE8-2CEB6BF102CE}" type="datetime1">
              <a:rPr lang="en-US"/>
              <a:pPr>
                <a:defRPr/>
              </a:pPr>
              <a:t>10/30/2013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C20EC-7ADC-4A7B-A053-8B2C6B88E2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288763"/>
      </p:ext>
    </p:extLst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F99AF-DBF3-455C-8E5B-EF5D3BEA342C}" type="datetime1">
              <a:rPr lang="en-US"/>
              <a:pPr>
                <a:defRPr/>
              </a:pPr>
              <a:t>10/30/2013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78F48-21C6-4D1B-B12D-259C5676A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748585"/>
      </p:ext>
    </p:extLst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97493-75B2-4686-BEC4-CCB42B66FC50}" type="datetime1">
              <a:rPr lang="en-US"/>
              <a:pPr>
                <a:defRPr/>
              </a:pPr>
              <a:t>10/30/2013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25A46-8E87-4CDF-AFF6-12B66FFFCD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326033"/>
      </p:ext>
    </p:extLst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FFE49F82-BE01-4A2B-87A2-95E22F681ACF}" type="datetime1">
              <a:rPr lang="en-US"/>
              <a:pPr>
                <a:defRPr/>
              </a:pPr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218C4877-9326-4E1A-9AC8-336FE282B4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ipe dir="r"/>
  </p:transition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office@scpta.org" TargetMode="External"/><Relationship Id="rId5" Type="http://schemas.openxmlformats.org/officeDocument/2006/relationships/hyperlink" Target="http://www.scpta.org/" TargetMode="External"/><Relationship Id="rId4" Type="http://schemas.openxmlformats.org/officeDocument/2006/relationships/hyperlink" Target="mailto:president@scpta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://www.youtube.com/watch?v=nmwXdGm89Tk" TargetMode="External"/><Relationship Id="rId4" Type="http://schemas.openxmlformats.org/officeDocument/2006/relationships/hyperlink" Target="Think%20different%20-%20YouTube.wmv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>
            <a:cxnSpLocks noChangeShapeType="1"/>
          </p:cNvCxnSpPr>
          <p:nvPr/>
        </p:nvCxnSpPr>
        <p:spPr bwMode="auto">
          <a:xfrm>
            <a:off x="0" y="6116638"/>
            <a:ext cx="9144000" cy="1587"/>
          </a:xfrm>
          <a:prstGeom prst="line">
            <a:avLst/>
          </a:prstGeom>
          <a:noFill/>
          <a:ln w="25400">
            <a:solidFill>
              <a:srgbClr val="17375E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/>
        </p:spPr>
      </p:cxn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6188075"/>
            <a:ext cx="9144000" cy="669925"/>
          </a:xfrm>
          <a:prstGeom prst="rect">
            <a:avLst/>
          </a:prstGeom>
          <a:solidFill>
            <a:srgbClr val="17375E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2052" name="Picture 6" descr="PTA-Logo-cmy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781050"/>
            <a:ext cx="2308225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877888" y="2451100"/>
            <a:ext cx="7545387" cy="329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6000" b="1"/>
              <a:t>MAKING CHILDREN POTENTIALS INTO REALITIES</a:t>
            </a:r>
          </a:p>
          <a:p>
            <a:pPr algn="ctr"/>
            <a:endParaRPr lang="en-US" sz="2800"/>
          </a:p>
        </p:txBody>
      </p:sp>
      <p:sp>
        <p:nvSpPr>
          <p:cNvPr id="2054" name="TextBox 6"/>
          <p:cNvSpPr txBox="1">
            <a:spLocks noChangeArrowheads="1"/>
          </p:cNvSpPr>
          <p:nvPr/>
        </p:nvSpPr>
        <p:spPr bwMode="auto">
          <a:xfrm>
            <a:off x="2274888" y="217488"/>
            <a:ext cx="4452937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3200" b="1">
                <a:solidFill>
                  <a:srgbClr val="1576A7"/>
                </a:solidFill>
              </a:rPr>
              <a:t>SOUTH CAROLINA</a:t>
            </a:r>
          </a:p>
        </p:txBody>
      </p:sp>
      <p:pic>
        <p:nvPicPr>
          <p:cNvPr id="2055" name="Picture 19" descr="NatPTA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59"/>
          <a:stretch>
            <a:fillRect/>
          </a:stretch>
        </p:blipFill>
        <p:spPr bwMode="auto">
          <a:xfrm>
            <a:off x="4232275" y="6372225"/>
            <a:ext cx="984250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TextBox 8"/>
          <p:cNvSpPr txBox="1">
            <a:spLocks noChangeArrowheads="1"/>
          </p:cNvSpPr>
          <p:nvPr/>
        </p:nvSpPr>
        <p:spPr bwMode="auto">
          <a:xfrm>
            <a:off x="4157663" y="6200775"/>
            <a:ext cx="12192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800">
                <a:solidFill>
                  <a:schemeClr val="bg1"/>
                </a:solidFill>
              </a:rPr>
              <a:t>SOUTH CAROLINA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>
            <a:cxnSpLocks noChangeShapeType="1"/>
          </p:cNvCxnSpPr>
          <p:nvPr/>
        </p:nvCxnSpPr>
        <p:spPr bwMode="auto">
          <a:xfrm>
            <a:off x="0" y="6116638"/>
            <a:ext cx="9144000" cy="1587"/>
          </a:xfrm>
          <a:prstGeom prst="line">
            <a:avLst/>
          </a:prstGeom>
          <a:noFill/>
          <a:ln w="25400">
            <a:solidFill>
              <a:srgbClr val="17375E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/>
        </p:spPr>
      </p:cxn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6188075"/>
            <a:ext cx="9144000" cy="669925"/>
          </a:xfrm>
          <a:prstGeom prst="rect">
            <a:avLst/>
          </a:prstGeom>
          <a:solidFill>
            <a:srgbClr val="17375E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11268" name="Picture 6" descr="PTA-Logo-cmy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781050"/>
            <a:ext cx="2308225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Rectangle 10"/>
          <p:cNvSpPr>
            <a:spLocks noChangeArrowheads="1"/>
          </p:cNvSpPr>
          <p:nvPr/>
        </p:nvSpPr>
        <p:spPr bwMode="auto">
          <a:xfrm>
            <a:off x="877888" y="2762250"/>
            <a:ext cx="8148637" cy="384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800" b="1"/>
              <a:t>OPEN MIND …</a:t>
            </a:r>
          </a:p>
          <a:p>
            <a:pPr algn="ctr"/>
            <a:endParaRPr lang="en-US" sz="2800"/>
          </a:p>
          <a:p>
            <a:pPr algn="ctr"/>
            <a:endParaRPr lang="en-US" sz="2800"/>
          </a:p>
          <a:p>
            <a:pPr algn="ctr"/>
            <a:endParaRPr lang="en-US" sz="2800"/>
          </a:p>
          <a:p>
            <a:pPr algn="ctr"/>
            <a:endParaRPr lang="en-US" sz="2800"/>
          </a:p>
          <a:p>
            <a:pPr algn="r"/>
            <a:endParaRPr lang="en-US" sz="2800"/>
          </a:p>
          <a:p>
            <a:pPr algn="r"/>
            <a:r>
              <a:rPr lang="en-US" sz="2800"/>
              <a:t>-OTTO SCHARMER</a:t>
            </a:r>
          </a:p>
          <a:p>
            <a:pPr algn="ctr"/>
            <a:endParaRPr lang="en-US" sz="2800"/>
          </a:p>
        </p:txBody>
      </p:sp>
      <p:sp>
        <p:nvSpPr>
          <p:cNvPr id="11270" name="TextBox 6"/>
          <p:cNvSpPr txBox="1">
            <a:spLocks noChangeArrowheads="1"/>
          </p:cNvSpPr>
          <p:nvPr/>
        </p:nvSpPr>
        <p:spPr bwMode="auto">
          <a:xfrm>
            <a:off x="2274888" y="217488"/>
            <a:ext cx="4452937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3200" b="1">
                <a:solidFill>
                  <a:srgbClr val="1576A7"/>
                </a:solidFill>
              </a:rPr>
              <a:t>SOUTH CAROLINA</a:t>
            </a:r>
          </a:p>
        </p:txBody>
      </p:sp>
      <p:pic>
        <p:nvPicPr>
          <p:cNvPr id="11271" name="Picture 19" descr="NatPTA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59"/>
          <a:stretch>
            <a:fillRect/>
          </a:stretch>
        </p:blipFill>
        <p:spPr bwMode="auto">
          <a:xfrm>
            <a:off x="4275138" y="6415088"/>
            <a:ext cx="984250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2" name="TextBox 8"/>
          <p:cNvSpPr txBox="1">
            <a:spLocks noChangeArrowheads="1"/>
          </p:cNvSpPr>
          <p:nvPr/>
        </p:nvSpPr>
        <p:spPr bwMode="auto">
          <a:xfrm>
            <a:off x="4157663" y="6200775"/>
            <a:ext cx="1220787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800">
                <a:solidFill>
                  <a:schemeClr val="bg1"/>
                </a:solidFill>
              </a:rPr>
              <a:t>SOUTH CAROLINA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>
            <a:cxnSpLocks noChangeShapeType="1"/>
          </p:cNvCxnSpPr>
          <p:nvPr/>
        </p:nvCxnSpPr>
        <p:spPr bwMode="auto">
          <a:xfrm>
            <a:off x="0" y="6116638"/>
            <a:ext cx="9144000" cy="1587"/>
          </a:xfrm>
          <a:prstGeom prst="line">
            <a:avLst/>
          </a:prstGeom>
          <a:noFill/>
          <a:ln w="25400">
            <a:solidFill>
              <a:srgbClr val="17375E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/>
        </p:spPr>
      </p:cxn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6188075"/>
            <a:ext cx="9144000" cy="669925"/>
          </a:xfrm>
          <a:prstGeom prst="rect">
            <a:avLst/>
          </a:prstGeom>
          <a:solidFill>
            <a:srgbClr val="17375E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12292" name="Picture 6" descr="PTA-Logo-cmy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781050"/>
            <a:ext cx="2308225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Rectangle 10"/>
          <p:cNvSpPr>
            <a:spLocks noChangeArrowheads="1"/>
          </p:cNvSpPr>
          <p:nvPr/>
        </p:nvSpPr>
        <p:spPr bwMode="auto">
          <a:xfrm>
            <a:off x="877888" y="2762250"/>
            <a:ext cx="8148637" cy="384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800" b="1"/>
              <a:t>OPEN HEART …</a:t>
            </a:r>
          </a:p>
          <a:p>
            <a:pPr algn="ctr"/>
            <a:endParaRPr lang="en-US" sz="2800"/>
          </a:p>
          <a:p>
            <a:pPr algn="ctr"/>
            <a:endParaRPr lang="en-US" sz="2800"/>
          </a:p>
          <a:p>
            <a:pPr algn="ctr"/>
            <a:endParaRPr lang="en-US" sz="2800"/>
          </a:p>
          <a:p>
            <a:pPr algn="ctr"/>
            <a:endParaRPr lang="en-US" sz="2800"/>
          </a:p>
          <a:p>
            <a:pPr algn="r"/>
            <a:endParaRPr lang="en-US" sz="2800"/>
          </a:p>
          <a:p>
            <a:pPr algn="r"/>
            <a:r>
              <a:rPr lang="en-US" sz="2800"/>
              <a:t>-OTTO SCHARMER</a:t>
            </a:r>
          </a:p>
          <a:p>
            <a:pPr algn="ctr"/>
            <a:endParaRPr lang="en-US" sz="2800"/>
          </a:p>
        </p:txBody>
      </p:sp>
      <p:sp>
        <p:nvSpPr>
          <p:cNvPr id="12294" name="TextBox 6"/>
          <p:cNvSpPr txBox="1">
            <a:spLocks noChangeArrowheads="1"/>
          </p:cNvSpPr>
          <p:nvPr/>
        </p:nvSpPr>
        <p:spPr bwMode="auto">
          <a:xfrm>
            <a:off x="2274888" y="217488"/>
            <a:ext cx="4452937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3200" b="1">
                <a:solidFill>
                  <a:srgbClr val="1576A7"/>
                </a:solidFill>
              </a:rPr>
              <a:t>SOUTH CAROLINA</a:t>
            </a:r>
          </a:p>
        </p:txBody>
      </p:sp>
      <p:pic>
        <p:nvPicPr>
          <p:cNvPr id="12295" name="Picture 19" descr="NatPTA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59"/>
          <a:stretch>
            <a:fillRect/>
          </a:stretch>
        </p:blipFill>
        <p:spPr bwMode="auto">
          <a:xfrm>
            <a:off x="4275138" y="6415088"/>
            <a:ext cx="984250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6" name="TextBox 8"/>
          <p:cNvSpPr txBox="1">
            <a:spLocks noChangeArrowheads="1"/>
          </p:cNvSpPr>
          <p:nvPr/>
        </p:nvSpPr>
        <p:spPr bwMode="auto">
          <a:xfrm>
            <a:off x="4157663" y="6200775"/>
            <a:ext cx="1220787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800">
                <a:solidFill>
                  <a:schemeClr val="bg1"/>
                </a:solidFill>
              </a:rPr>
              <a:t>SOUTH CAROLINA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>
            <a:cxnSpLocks noChangeShapeType="1"/>
          </p:cNvCxnSpPr>
          <p:nvPr/>
        </p:nvCxnSpPr>
        <p:spPr bwMode="auto">
          <a:xfrm>
            <a:off x="0" y="6116638"/>
            <a:ext cx="9144000" cy="1587"/>
          </a:xfrm>
          <a:prstGeom prst="line">
            <a:avLst/>
          </a:prstGeom>
          <a:noFill/>
          <a:ln w="25400">
            <a:solidFill>
              <a:srgbClr val="17375E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/>
        </p:spPr>
      </p:cxn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6188075"/>
            <a:ext cx="9144000" cy="669925"/>
          </a:xfrm>
          <a:prstGeom prst="rect">
            <a:avLst/>
          </a:prstGeom>
          <a:solidFill>
            <a:srgbClr val="17375E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13316" name="Picture 6" descr="PTA-Logo-cmy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781050"/>
            <a:ext cx="2308225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Rectangle 10"/>
          <p:cNvSpPr>
            <a:spLocks noChangeArrowheads="1"/>
          </p:cNvSpPr>
          <p:nvPr/>
        </p:nvSpPr>
        <p:spPr bwMode="auto">
          <a:xfrm>
            <a:off x="877888" y="2663825"/>
            <a:ext cx="8191500" cy="3846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800" b="1"/>
              <a:t>OPEN WILL …</a:t>
            </a:r>
          </a:p>
          <a:p>
            <a:pPr algn="ctr"/>
            <a:endParaRPr lang="en-US" sz="2800"/>
          </a:p>
          <a:p>
            <a:pPr algn="ctr"/>
            <a:endParaRPr lang="en-US" sz="2800"/>
          </a:p>
          <a:p>
            <a:pPr algn="ctr"/>
            <a:endParaRPr lang="en-US" sz="2800"/>
          </a:p>
          <a:p>
            <a:pPr algn="ctr"/>
            <a:endParaRPr lang="en-US" sz="2800"/>
          </a:p>
          <a:p>
            <a:pPr algn="r"/>
            <a:endParaRPr lang="en-US" sz="2800"/>
          </a:p>
          <a:p>
            <a:pPr algn="r"/>
            <a:r>
              <a:rPr lang="en-US" sz="2800"/>
              <a:t>-OTTO SCHARMER</a:t>
            </a:r>
          </a:p>
          <a:p>
            <a:pPr algn="ctr"/>
            <a:endParaRPr lang="en-US" sz="2800"/>
          </a:p>
        </p:txBody>
      </p:sp>
      <p:sp>
        <p:nvSpPr>
          <p:cNvPr id="13318" name="TextBox 6"/>
          <p:cNvSpPr txBox="1">
            <a:spLocks noChangeArrowheads="1"/>
          </p:cNvSpPr>
          <p:nvPr/>
        </p:nvSpPr>
        <p:spPr bwMode="auto">
          <a:xfrm>
            <a:off x="2274888" y="217488"/>
            <a:ext cx="4452937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3200" b="1">
                <a:solidFill>
                  <a:srgbClr val="1576A7"/>
                </a:solidFill>
              </a:rPr>
              <a:t>SOUTH CAROLINA</a:t>
            </a:r>
          </a:p>
        </p:txBody>
      </p:sp>
      <p:pic>
        <p:nvPicPr>
          <p:cNvPr id="13319" name="Picture 19" descr="NatPTA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59"/>
          <a:stretch>
            <a:fillRect/>
          </a:stretch>
        </p:blipFill>
        <p:spPr bwMode="auto">
          <a:xfrm>
            <a:off x="4275138" y="6415088"/>
            <a:ext cx="984250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0" name="TextBox 8"/>
          <p:cNvSpPr txBox="1">
            <a:spLocks noChangeArrowheads="1"/>
          </p:cNvSpPr>
          <p:nvPr/>
        </p:nvSpPr>
        <p:spPr bwMode="auto">
          <a:xfrm>
            <a:off x="4157663" y="6200775"/>
            <a:ext cx="1220787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800">
                <a:solidFill>
                  <a:schemeClr val="bg1"/>
                </a:solidFill>
              </a:rPr>
              <a:t>SOUTH CAROLINA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>
            <a:cxnSpLocks noChangeShapeType="1"/>
          </p:cNvCxnSpPr>
          <p:nvPr/>
        </p:nvCxnSpPr>
        <p:spPr bwMode="auto">
          <a:xfrm>
            <a:off x="0" y="6116638"/>
            <a:ext cx="9144000" cy="1587"/>
          </a:xfrm>
          <a:prstGeom prst="line">
            <a:avLst/>
          </a:prstGeom>
          <a:noFill/>
          <a:ln w="25400">
            <a:solidFill>
              <a:srgbClr val="17375E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/>
        </p:spPr>
      </p:cxn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6188075"/>
            <a:ext cx="9144000" cy="669925"/>
          </a:xfrm>
          <a:prstGeom prst="rect">
            <a:avLst/>
          </a:prstGeom>
          <a:solidFill>
            <a:srgbClr val="17375E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14340" name="Picture 6" descr="PTA-Logo-cmy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781050"/>
            <a:ext cx="2308225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Rectangle 10"/>
          <p:cNvSpPr>
            <a:spLocks noChangeArrowheads="1"/>
          </p:cNvSpPr>
          <p:nvPr/>
        </p:nvSpPr>
        <p:spPr bwMode="auto">
          <a:xfrm>
            <a:off x="307975" y="2955925"/>
            <a:ext cx="8677275" cy="366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600" b="1"/>
              <a:t>LETTING GO AND LETTING COME</a:t>
            </a:r>
            <a:r>
              <a:rPr lang="en-US" sz="2800" b="1"/>
              <a:t> </a:t>
            </a:r>
          </a:p>
          <a:p>
            <a:pPr algn="ctr"/>
            <a:endParaRPr lang="en-US" sz="2800"/>
          </a:p>
          <a:p>
            <a:pPr algn="ctr"/>
            <a:endParaRPr lang="en-US" sz="2800"/>
          </a:p>
          <a:p>
            <a:pPr algn="ctr"/>
            <a:endParaRPr lang="en-US" sz="2800"/>
          </a:p>
          <a:p>
            <a:pPr algn="ctr"/>
            <a:endParaRPr lang="en-US" sz="2800"/>
          </a:p>
          <a:p>
            <a:pPr algn="ctr"/>
            <a:endParaRPr lang="en-US" sz="2800"/>
          </a:p>
          <a:p>
            <a:pPr algn="r"/>
            <a:r>
              <a:rPr lang="en-US" sz="2800"/>
              <a:t>-OTTO SCHARMER</a:t>
            </a:r>
          </a:p>
          <a:p>
            <a:pPr algn="ctr"/>
            <a:endParaRPr lang="en-US" sz="2800"/>
          </a:p>
        </p:txBody>
      </p:sp>
      <p:sp>
        <p:nvSpPr>
          <p:cNvPr id="14342" name="TextBox 6"/>
          <p:cNvSpPr txBox="1">
            <a:spLocks noChangeArrowheads="1"/>
          </p:cNvSpPr>
          <p:nvPr/>
        </p:nvSpPr>
        <p:spPr bwMode="auto">
          <a:xfrm>
            <a:off x="2274888" y="217488"/>
            <a:ext cx="4452937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3200" b="1">
                <a:solidFill>
                  <a:srgbClr val="1576A7"/>
                </a:solidFill>
              </a:rPr>
              <a:t>SOUTH CAROLINA</a:t>
            </a:r>
          </a:p>
        </p:txBody>
      </p:sp>
      <p:pic>
        <p:nvPicPr>
          <p:cNvPr id="14343" name="Picture 19" descr="NatPTA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59"/>
          <a:stretch>
            <a:fillRect/>
          </a:stretch>
        </p:blipFill>
        <p:spPr bwMode="auto">
          <a:xfrm>
            <a:off x="4275138" y="6415088"/>
            <a:ext cx="984250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4" name="TextBox 8"/>
          <p:cNvSpPr txBox="1">
            <a:spLocks noChangeArrowheads="1"/>
          </p:cNvSpPr>
          <p:nvPr/>
        </p:nvSpPr>
        <p:spPr bwMode="auto">
          <a:xfrm>
            <a:off x="4157663" y="6200775"/>
            <a:ext cx="1220787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800">
                <a:solidFill>
                  <a:schemeClr val="bg1"/>
                </a:solidFill>
              </a:rPr>
              <a:t>SOUTH CAROLINA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>
            <a:cxnSpLocks noChangeShapeType="1"/>
          </p:cNvCxnSpPr>
          <p:nvPr/>
        </p:nvCxnSpPr>
        <p:spPr bwMode="auto">
          <a:xfrm>
            <a:off x="0" y="6116638"/>
            <a:ext cx="9144000" cy="1587"/>
          </a:xfrm>
          <a:prstGeom prst="line">
            <a:avLst/>
          </a:prstGeom>
          <a:noFill/>
          <a:ln w="25400">
            <a:solidFill>
              <a:srgbClr val="17375E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/>
        </p:spPr>
      </p:cxn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6188075"/>
            <a:ext cx="9144000" cy="669925"/>
          </a:xfrm>
          <a:prstGeom prst="rect">
            <a:avLst/>
          </a:prstGeom>
          <a:solidFill>
            <a:srgbClr val="17375E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15364" name="Picture 6" descr="PTA-Logo-cmy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781050"/>
            <a:ext cx="2308225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Rectangle 10"/>
          <p:cNvSpPr>
            <a:spLocks noChangeArrowheads="1"/>
          </p:cNvSpPr>
          <p:nvPr/>
        </p:nvSpPr>
        <p:spPr bwMode="auto">
          <a:xfrm>
            <a:off x="307975" y="2798763"/>
            <a:ext cx="8643938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800" b="1"/>
              <a:t>CO-CREATING </a:t>
            </a:r>
          </a:p>
          <a:p>
            <a:pPr algn="ctr"/>
            <a:r>
              <a:rPr lang="en-US" sz="4800" b="1"/>
              <a:t>ENDLESS POSSIBILITIES </a:t>
            </a:r>
          </a:p>
          <a:p>
            <a:pPr algn="ctr"/>
            <a:endParaRPr lang="en-US" sz="2800"/>
          </a:p>
          <a:p>
            <a:pPr algn="ctr"/>
            <a:endParaRPr lang="en-US" sz="2800"/>
          </a:p>
          <a:p>
            <a:pPr algn="ctr"/>
            <a:endParaRPr lang="en-US" sz="2800"/>
          </a:p>
          <a:p>
            <a:pPr algn="r"/>
            <a:r>
              <a:rPr lang="en-US" sz="2800"/>
              <a:t>-OTTO SCHARMER</a:t>
            </a:r>
          </a:p>
          <a:p>
            <a:pPr algn="ctr"/>
            <a:endParaRPr lang="en-US" sz="2800"/>
          </a:p>
        </p:txBody>
      </p:sp>
      <p:sp>
        <p:nvSpPr>
          <p:cNvPr id="15366" name="TextBox 6"/>
          <p:cNvSpPr txBox="1">
            <a:spLocks noChangeArrowheads="1"/>
          </p:cNvSpPr>
          <p:nvPr/>
        </p:nvSpPr>
        <p:spPr bwMode="auto">
          <a:xfrm>
            <a:off x="2274888" y="217488"/>
            <a:ext cx="4452937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3200" b="1">
                <a:solidFill>
                  <a:srgbClr val="1576A7"/>
                </a:solidFill>
              </a:rPr>
              <a:t>SOUTH CAROLINA</a:t>
            </a:r>
          </a:p>
        </p:txBody>
      </p:sp>
      <p:pic>
        <p:nvPicPr>
          <p:cNvPr id="15367" name="Picture 19" descr="NatPTA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59"/>
          <a:stretch>
            <a:fillRect/>
          </a:stretch>
        </p:blipFill>
        <p:spPr bwMode="auto">
          <a:xfrm>
            <a:off x="4275138" y="6415088"/>
            <a:ext cx="984250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TextBox 8"/>
          <p:cNvSpPr txBox="1">
            <a:spLocks noChangeArrowheads="1"/>
          </p:cNvSpPr>
          <p:nvPr/>
        </p:nvSpPr>
        <p:spPr bwMode="auto">
          <a:xfrm>
            <a:off x="4157663" y="6200775"/>
            <a:ext cx="1220787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800">
                <a:solidFill>
                  <a:schemeClr val="bg1"/>
                </a:solidFill>
              </a:rPr>
              <a:t>SOUTH CAROLINA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>
            <a:cxnSpLocks noChangeShapeType="1"/>
          </p:cNvCxnSpPr>
          <p:nvPr/>
        </p:nvCxnSpPr>
        <p:spPr bwMode="auto">
          <a:xfrm>
            <a:off x="0" y="6116638"/>
            <a:ext cx="9144000" cy="1587"/>
          </a:xfrm>
          <a:prstGeom prst="line">
            <a:avLst/>
          </a:prstGeom>
          <a:noFill/>
          <a:ln w="25400">
            <a:solidFill>
              <a:srgbClr val="17375E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/>
        </p:spPr>
      </p:cxn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6188075"/>
            <a:ext cx="9144000" cy="669925"/>
          </a:xfrm>
          <a:prstGeom prst="rect">
            <a:avLst/>
          </a:prstGeom>
          <a:solidFill>
            <a:srgbClr val="17375E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16388" name="Picture 6" descr="PTA-Logo-cmy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781050"/>
            <a:ext cx="2308225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Rectangle 10"/>
          <p:cNvSpPr>
            <a:spLocks noChangeArrowheads="1"/>
          </p:cNvSpPr>
          <p:nvPr/>
        </p:nvSpPr>
        <p:spPr bwMode="auto">
          <a:xfrm>
            <a:off x="496888" y="1746250"/>
            <a:ext cx="8148637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8000" b="1" dirty="0"/>
              <a:t>WHAT KIND OF </a:t>
            </a:r>
            <a:r>
              <a:rPr lang="en-US" sz="8000" b="1" dirty="0" smtClean="0"/>
              <a:t>LEADER </a:t>
            </a:r>
            <a:r>
              <a:rPr lang="en-US" sz="8000" b="1" dirty="0"/>
              <a:t>ARE YOU? </a:t>
            </a:r>
            <a:endParaRPr lang="en-US" sz="8000" dirty="0"/>
          </a:p>
        </p:txBody>
      </p:sp>
      <p:sp>
        <p:nvSpPr>
          <p:cNvPr id="16390" name="TextBox 6"/>
          <p:cNvSpPr txBox="1">
            <a:spLocks noChangeArrowheads="1"/>
          </p:cNvSpPr>
          <p:nvPr/>
        </p:nvSpPr>
        <p:spPr bwMode="auto">
          <a:xfrm>
            <a:off x="2274888" y="217488"/>
            <a:ext cx="4452937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3200" b="1">
                <a:solidFill>
                  <a:srgbClr val="1576A7"/>
                </a:solidFill>
              </a:rPr>
              <a:t>SOUTH CAROLINA</a:t>
            </a:r>
          </a:p>
        </p:txBody>
      </p:sp>
      <p:pic>
        <p:nvPicPr>
          <p:cNvPr id="16391" name="Picture 19" descr="NatPTA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59"/>
          <a:stretch>
            <a:fillRect/>
          </a:stretch>
        </p:blipFill>
        <p:spPr bwMode="auto">
          <a:xfrm>
            <a:off x="4275138" y="6415088"/>
            <a:ext cx="984250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2" name="TextBox 8"/>
          <p:cNvSpPr txBox="1">
            <a:spLocks noChangeArrowheads="1"/>
          </p:cNvSpPr>
          <p:nvPr/>
        </p:nvSpPr>
        <p:spPr bwMode="auto">
          <a:xfrm>
            <a:off x="4157663" y="6200775"/>
            <a:ext cx="1220787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800">
                <a:solidFill>
                  <a:schemeClr val="bg1"/>
                </a:solidFill>
              </a:rPr>
              <a:t>SOUTH CAROLINA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>
            <a:cxnSpLocks noChangeShapeType="1"/>
          </p:cNvCxnSpPr>
          <p:nvPr/>
        </p:nvCxnSpPr>
        <p:spPr bwMode="auto">
          <a:xfrm>
            <a:off x="0" y="6116638"/>
            <a:ext cx="9144000" cy="1587"/>
          </a:xfrm>
          <a:prstGeom prst="line">
            <a:avLst/>
          </a:prstGeom>
          <a:noFill/>
          <a:ln w="25400">
            <a:solidFill>
              <a:srgbClr val="17375E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/>
        </p:spPr>
      </p:cxn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6188075"/>
            <a:ext cx="9144000" cy="669925"/>
          </a:xfrm>
          <a:prstGeom prst="rect">
            <a:avLst/>
          </a:prstGeom>
          <a:solidFill>
            <a:srgbClr val="17375E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17412" name="Picture 6" descr="PTA-Logo-cmy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781050"/>
            <a:ext cx="2308225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Rectangle 10"/>
          <p:cNvSpPr>
            <a:spLocks noChangeArrowheads="1"/>
          </p:cNvSpPr>
          <p:nvPr/>
        </p:nvSpPr>
        <p:spPr bwMode="auto">
          <a:xfrm>
            <a:off x="476250" y="1841500"/>
            <a:ext cx="8191500" cy="581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800" b="1"/>
              <a:t>Clifford L. Fulmore</a:t>
            </a:r>
          </a:p>
          <a:p>
            <a:pPr algn="ctr"/>
            <a:r>
              <a:rPr lang="en-US" sz="2800" b="1">
                <a:hlinkClick r:id="rId4"/>
              </a:rPr>
              <a:t>president@scpta.org</a:t>
            </a:r>
            <a:endParaRPr lang="en-US" sz="2800" b="1"/>
          </a:p>
          <a:p>
            <a:pPr algn="ctr"/>
            <a:r>
              <a:rPr lang="en-US" sz="2800" b="1"/>
              <a:t>843.735.1835</a:t>
            </a:r>
          </a:p>
          <a:p>
            <a:pPr algn="ctr"/>
            <a:r>
              <a:rPr lang="en-US" sz="2800"/>
              <a:t>1826 Henderson Street</a:t>
            </a:r>
          </a:p>
          <a:p>
            <a:pPr algn="ctr"/>
            <a:r>
              <a:rPr lang="en-US" sz="2800"/>
              <a:t>Columbia, SC 29201</a:t>
            </a:r>
          </a:p>
          <a:p>
            <a:pPr algn="ctr"/>
            <a:r>
              <a:rPr lang="en-US" sz="2800"/>
              <a:t>Office: (800)743-3PTA</a:t>
            </a:r>
          </a:p>
          <a:p>
            <a:pPr algn="ctr"/>
            <a:r>
              <a:rPr lang="en-US" sz="2800"/>
              <a:t>Fax: (803)765-0399</a:t>
            </a:r>
          </a:p>
          <a:p>
            <a:pPr algn="ctr"/>
            <a:r>
              <a:rPr lang="en-US" sz="2800"/>
              <a:t>Website: </a:t>
            </a:r>
            <a:r>
              <a:rPr lang="en-US" sz="2800" u="sng">
                <a:hlinkClick r:id="rId5"/>
              </a:rPr>
              <a:t>www.scpta.org</a:t>
            </a:r>
            <a:endParaRPr lang="en-US" sz="2800" u="sng"/>
          </a:p>
          <a:p>
            <a:pPr algn="ctr"/>
            <a:r>
              <a:rPr lang="en-US" sz="2800"/>
              <a:t>Email: </a:t>
            </a:r>
            <a:r>
              <a:rPr lang="en-US" sz="2800" u="sng">
                <a:hlinkClick r:id="rId6"/>
              </a:rPr>
              <a:t>office@scpta.org</a:t>
            </a:r>
            <a:r>
              <a:rPr lang="en-US" sz="2800"/>
              <a:t>	</a:t>
            </a:r>
          </a:p>
          <a:p>
            <a:pPr algn="ctr"/>
            <a:endParaRPr lang="en-US" sz="2000" b="1"/>
          </a:p>
          <a:p>
            <a:pPr algn="ctr"/>
            <a:endParaRPr lang="en-US" sz="2000"/>
          </a:p>
          <a:p>
            <a:pPr algn="ctr"/>
            <a:endParaRPr lang="en-US" sz="2000"/>
          </a:p>
          <a:p>
            <a:pPr algn="ctr"/>
            <a:endParaRPr lang="en-US" sz="2000"/>
          </a:p>
          <a:p>
            <a:pPr algn="ctr"/>
            <a:endParaRPr lang="en-US" sz="2000"/>
          </a:p>
          <a:p>
            <a:pPr algn="r"/>
            <a:endParaRPr lang="en-US" sz="2000"/>
          </a:p>
        </p:txBody>
      </p:sp>
      <p:sp>
        <p:nvSpPr>
          <p:cNvPr id="17414" name="TextBox 6"/>
          <p:cNvSpPr txBox="1">
            <a:spLocks noChangeArrowheads="1"/>
          </p:cNvSpPr>
          <p:nvPr/>
        </p:nvSpPr>
        <p:spPr bwMode="auto">
          <a:xfrm>
            <a:off x="2274888" y="217488"/>
            <a:ext cx="4452937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3200" b="1">
                <a:solidFill>
                  <a:srgbClr val="1576A7"/>
                </a:solidFill>
              </a:rPr>
              <a:t>SOUTH CAROLINA</a:t>
            </a:r>
          </a:p>
        </p:txBody>
      </p:sp>
      <p:pic>
        <p:nvPicPr>
          <p:cNvPr id="17415" name="Picture 19" descr="NatPTA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59"/>
          <a:stretch>
            <a:fillRect/>
          </a:stretch>
        </p:blipFill>
        <p:spPr bwMode="auto">
          <a:xfrm>
            <a:off x="4275138" y="6415088"/>
            <a:ext cx="984250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6" name="TextBox 8"/>
          <p:cNvSpPr txBox="1">
            <a:spLocks noChangeArrowheads="1"/>
          </p:cNvSpPr>
          <p:nvPr/>
        </p:nvSpPr>
        <p:spPr bwMode="auto">
          <a:xfrm>
            <a:off x="4157663" y="6200775"/>
            <a:ext cx="1220787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800">
                <a:solidFill>
                  <a:schemeClr val="bg1"/>
                </a:solidFill>
              </a:rPr>
              <a:t>SOUTH CAROLINA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>
            <a:cxnSpLocks noChangeShapeType="1"/>
          </p:cNvCxnSpPr>
          <p:nvPr/>
        </p:nvCxnSpPr>
        <p:spPr bwMode="auto">
          <a:xfrm>
            <a:off x="0" y="6116638"/>
            <a:ext cx="9144000" cy="1587"/>
          </a:xfrm>
          <a:prstGeom prst="line">
            <a:avLst/>
          </a:prstGeom>
          <a:noFill/>
          <a:ln w="25400">
            <a:solidFill>
              <a:srgbClr val="17375E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/>
        </p:spPr>
      </p:cxn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6188075"/>
            <a:ext cx="9144000" cy="669925"/>
          </a:xfrm>
          <a:prstGeom prst="rect">
            <a:avLst/>
          </a:prstGeom>
          <a:solidFill>
            <a:srgbClr val="17375E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3076" name="Picture 6" descr="PTA-Logo-cmy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781050"/>
            <a:ext cx="2308225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Rectangle 10"/>
          <p:cNvSpPr>
            <a:spLocks noChangeArrowheads="1"/>
          </p:cNvSpPr>
          <p:nvPr/>
        </p:nvSpPr>
        <p:spPr bwMode="auto">
          <a:xfrm>
            <a:off x="877888" y="2163763"/>
            <a:ext cx="7545387" cy="317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6000" b="1"/>
              <a:t>PTA Mission</a:t>
            </a:r>
            <a:endParaRPr lang="en-US" sz="6000"/>
          </a:p>
          <a:p>
            <a:pPr algn="ctr"/>
            <a:r>
              <a:rPr lang="en-US" sz="2800"/>
              <a:t>The overall purpose of PTA is to make every child’s potential a reality by engaging and empowering families and communities to advocate for all children.</a:t>
            </a:r>
          </a:p>
          <a:p>
            <a:pPr algn="ctr"/>
            <a:endParaRPr lang="en-US" sz="2800"/>
          </a:p>
        </p:txBody>
      </p:sp>
      <p:sp>
        <p:nvSpPr>
          <p:cNvPr id="3078" name="TextBox 6"/>
          <p:cNvSpPr txBox="1">
            <a:spLocks noChangeArrowheads="1"/>
          </p:cNvSpPr>
          <p:nvPr/>
        </p:nvSpPr>
        <p:spPr bwMode="auto">
          <a:xfrm>
            <a:off x="2274888" y="217488"/>
            <a:ext cx="4452937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3200" b="1">
                <a:solidFill>
                  <a:srgbClr val="1576A7"/>
                </a:solidFill>
              </a:rPr>
              <a:t>SOUTH CAROLINA</a:t>
            </a:r>
          </a:p>
        </p:txBody>
      </p:sp>
      <p:pic>
        <p:nvPicPr>
          <p:cNvPr id="3079" name="Picture 19" descr="NatPTA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59"/>
          <a:stretch>
            <a:fillRect/>
          </a:stretch>
        </p:blipFill>
        <p:spPr bwMode="auto">
          <a:xfrm>
            <a:off x="4232275" y="6415088"/>
            <a:ext cx="984250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TextBox 8"/>
          <p:cNvSpPr txBox="1">
            <a:spLocks noChangeArrowheads="1"/>
          </p:cNvSpPr>
          <p:nvPr/>
        </p:nvSpPr>
        <p:spPr bwMode="auto">
          <a:xfrm>
            <a:off x="4157663" y="6200775"/>
            <a:ext cx="1220787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800">
                <a:solidFill>
                  <a:schemeClr val="bg1"/>
                </a:solidFill>
              </a:rPr>
              <a:t>SOUTH CAROLINA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>
            <a:cxnSpLocks noChangeShapeType="1"/>
          </p:cNvCxnSpPr>
          <p:nvPr/>
        </p:nvCxnSpPr>
        <p:spPr bwMode="auto">
          <a:xfrm>
            <a:off x="0" y="6116638"/>
            <a:ext cx="9144000" cy="1587"/>
          </a:xfrm>
          <a:prstGeom prst="line">
            <a:avLst/>
          </a:prstGeom>
          <a:noFill/>
          <a:ln w="25400">
            <a:solidFill>
              <a:srgbClr val="17375E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/>
        </p:spPr>
      </p:cxn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6188075"/>
            <a:ext cx="9144000" cy="669925"/>
          </a:xfrm>
          <a:prstGeom prst="rect">
            <a:avLst/>
          </a:prstGeom>
          <a:solidFill>
            <a:srgbClr val="17375E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4100" name="Picture 6" descr="PTA-Logo-cmy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781050"/>
            <a:ext cx="2308225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877888" y="2084388"/>
            <a:ext cx="7545387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000" b="1" dirty="0"/>
              <a:t>PTA Values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US" sz="2800" b="1" dirty="0"/>
              <a:t>Collaboration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US" sz="2800" b="1" dirty="0"/>
              <a:t>Commitment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US" sz="2800" b="1" dirty="0"/>
              <a:t>Accountability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US" sz="2800" b="1" dirty="0"/>
              <a:t>Respect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US" sz="2800" b="1" dirty="0"/>
              <a:t>Inclusivity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US" sz="2800" b="1" dirty="0"/>
              <a:t>Integrity</a:t>
            </a:r>
            <a:endParaRPr lang="en-US" sz="2800" dirty="0"/>
          </a:p>
          <a:p>
            <a:pPr algn="ctr">
              <a:defRPr/>
            </a:pPr>
            <a:endParaRPr lang="en-US" sz="2800" dirty="0"/>
          </a:p>
        </p:txBody>
      </p:sp>
      <p:sp>
        <p:nvSpPr>
          <p:cNvPr id="4102" name="TextBox 6"/>
          <p:cNvSpPr txBox="1">
            <a:spLocks noChangeArrowheads="1"/>
          </p:cNvSpPr>
          <p:nvPr/>
        </p:nvSpPr>
        <p:spPr bwMode="auto">
          <a:xfrm>
            <a:off x="2274888" y="217488"/>
            <a:ext cx="4452937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3200" b="1">
                <a:solidFill>
                  <a:srgbClr val="1576A7"/>
                </a:solidFill>
              </a:rPr>
              <a:t>SOUTH CAROLINA</a:t>
            </a:r>
          </a:p>
        </p:txBody>
      </p:sp>
      <p:pic>
        <p:nvPicPr>
          <p:cNvPr id="4103" name="Picture 19" descr="NatPTA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59"/>
          <a:stretch>
            <a:fillRect/>
          </a:stretch>
        </p:blipFill>
        <p:spPr bwMode="auto">
          <a:xfrm>
            <a:off x="4222750" y="6415088"/>
            <a:ext cx="984250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4" name="TextBox 8"/>
          <p:cNvSpPr txBox="1">
            <a:spLocks noChangeArrowheads="1"/>
          </p:cNvSpPr>
          <p:nvPr/>
        </p:nvSpPr>
        <p:spPr bwMode="auto">
          <a:xfrm>
            <a:off x="4157663" y="6200775"/>
            <a:ext cx="1220787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800">
                <a:solidFill>
                  <a:schemeClr val="bg1"/>
                </a:solidFill>
              </a:rPr>
              <a:t>SOUTH CAROLINA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>
            <a:cxnSpLocks noChangeShapeType="1"/>
          </p:cNvCxnSpPr>
          <p:nvPr/>
        </p:nvCxnSpPr>
        <p:spPr bwMode="auto">
          <a:xfrm>
            <a:off x="0" y="6116638"/>
            <a:ext cx="9144000" cy="1587"/>
          </a:xfrm>
          <a:prstGeom prst="line">
            <a:avLst/>
          </a:prstGeom>
          <a:noFill/>
          <a:ln w="25400">
            <a:solidFill>
              <a:srgbClr val="17375E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/>
        </p:spPr>
      </p:cxn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6188075"/>
            <a:ext cx="9144000" cy="669925"/>
          </a:xfrm>
          <a:prstGeom prst="rect">
            <a:avLst/>
          </a:prstGeom>
          <a:solidFill>
            <a:srgbClr val="17375E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5124" name="Picture 6" descr="PTA-Logo-cmy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781050"/>
            <a:ext cx="2308225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TextBox 6"/>
          <p:cNvSpPr txBox="1">
            <a:spLocks noChangeArrowheads="1"/>
          </p:cNvSpPr>
          <p:nvPr/>
        </p:nvSpPr>
        <p:spPr bwMode="auto">
          <a:xfrm>
            <a:off x="2274888" y="217488"/>
            <a:ext cx="4452937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3200" b="1">
                <a:solidFill>
                  <a:srgbClr val="1576A7"/>
                </a:solidFill>
              </a:rPr>
              <a:t>SOUTH CAROLINA</a:t>
            </a:r>
          </a:p>
        </p:txBody>
      </p:sp>
      <p:pic>
        <p:nvPicPr>
          <p:cNvPr id="5126" name="Picture 19" descr="NatPTA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59"/>
          <a:stretch>
            <a:fillRect/>
          </a:stretch>
        </p:blipFill>
        <p:spPr bwMode="auto">
          <a:xfrm>
            <a:off x="4275138" y="6415088"/>
            <a:ext cx="984250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TextBox 8"/>
          <p:cNvSpPr txBox="1">
            <a:spLocks noChangeArrowheads="1"/>
          </p:cNvSpPr>
          <p:nvPr/>
        </p:nvSpPr>
        <p:spPr bwMode="auto">
          <a:xfrm>
            <a:off x="4157663" y="6200775"/>
            <a:ext cx="1220787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800">
                <a:solidFill>
                  <a:schemeClr val="bg1"/>
                </a:solidFill>
              </a:rPr>
              <a:t>SOUTH CAROLINA</a:t>
            </a:r>
          </a:p>
        </p:txBody>
      </p:sp>
      <p:sp>
        <p:nvSpPr>
          <p:cNvPr id="5128" name="Rectangle 7"/>
          <p:cNvSpPr>
            <a:spLocks noChangeArrowheads="1"/>
          </p:cNvSpPr>
          <p:nvPr/>
        </p:nvSpPr>
        <p:spPr bwMode="auto">
          <a:xfrm>
            <a:off x="393700" y="1495425"/>
            <a:ext cx="8218488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sz="1400" b="1">
                <a:cs typeface="Arial" charset="0"/>
              </a:rPr>
              <a:t/>
            </a:r>
            <a:br>
              <a:rPr lang="en-US" sz="1400" b="1">
                <a:cs typeface="Arial" charset="0"/>
              </a:rPr>
            </a:br>
            <a:r>
              <a:rPr lang="en-US" sz="2800" b="1">
                <a:cs typeface="Arial" charset="0"/>
              </a:rPr>
              <a:t>SCPTA 2013-2015 </a:t>
            </a:r>
          </a:p>
          <a:p>
            <a:pPr algn="ctr" eaLnBrk="0" hangingPunct="0"/>
            <a:endParaRPr lang="en-US" sz="2800">
              <a:cs typeface="Arial" charset="0"/>
            </a:endParaRPr>
          </a:p>
          <a:p>
            <a:pPr algn="ctr" eaLnBrk="0" hangingPunct="0"/>
            <a:r>
              <a:rPr lang="en-US" sz="6000" b="1" u="sng">
                <a:cs typeface="Arial" charset="0"/>
              </a:rPr>
              <a:t>Goal:</a:t>
            </a:r>
          </a:p>
          <a:p>
            <a:pPr algn="ctr" eaLnBrk="0" hangingPunct="0"/>
            <a:endParaRPr lang="en-US" sz="2800">
              <a:cs typeface="Arial" charset="0"/>
            </a:endParaRPr>
          </a:p>
          <a:p>
            <a:pPr algn="ctr" eaLnBrk="0" hangingPunct="0"/>
            <a:r>
              <a:rPr lang="en-US" sz="3200" b="1">
                <a:solidFill>
                  <a:srgbClr val="000000"/>
                </a:solidFill>
                <a:cs typeface="Arial" charset="0"/>
              </a:rPr>
              <a:t>To Create and Implement an Outstanding Membership Service Program</a:t>
            </a:r>
          </a:p>
          <a:p>
            <a:pPr eaLnBrk="0" hangingPunct="0"/>
            <a:endParaRPr lang="en-US" sz="2000">
              <a:cs typeface="Arial" charset="0"/>
            </a:endParaRPr>
          </a:p>
          <a:p>
            <a:pPr eaLnBrk="0" hangingPunct="0"/>
            <a:r>
              <a:rPr lang="en-US" sz="1400">
                <a:cs typeface="Arial" charset="0"/>
              </a:rPr>
              <a:t> </a:t>
            </a:r>
            <a:br>
              <a:rPr lang="en-US" sz="1400">
                <a:cs typeface="Arial" charset="0"/>
              </a:rPr>
            </a:br>
            <a:endParaRPr lang="en-US" sz="1400">
              <a:cs typeface="Arial" charset="0"/>
            </a:endParaRPr>
          </a:p>
          <a:p>
            <a:pPr eaLnBrk="0" hangingPunct="0"/>
            <a:endParaRPr lang="en-US" sz="140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>
            <a:cxnSpLocks noChangeShapeType="1"/>
          </p:cNvCxnSpPr>
          <p:nvPr/>
        </p:nvCxnSpPr>
        <p:spPr bwMode="auto">
          <a:xfrm>
            <a:off x="0" y="6116638"/>
            <a:ext cx="9144000" cy="1587"/>
          </a:xfrm>
          <a:prstGeom prst="line">
            <a:avLst/>
          </a:prstGeom>
          <a:noFill/>
          <a:ln w="25400">
            <a:solidFill>
              <a:srgbClr val="17375E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/>
        </p:spPr>
      </p:cxn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6188075"/>
            <a:ext cx="9144000" cy="669925"/>
          </a:xfrm>
          <a:prstGeom prst="rect">
            <a:avLst/>
          </a:prstGeom>
          <a:solidFill>
            <a:srgbClr val="17375E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6148" name="Picture 6" descr="PTA-Logo-cmy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781050"/>
            <a:ext cx="2308225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Box 6"/>
          <p:cNvSpPr txBox="1">
            <a:spLocks noChangeArrowheads="1"/>
          </p:cNvSpPr>
          <p:nvPr/>
        </p:nvSpPr>
        <p:spPr bwMode="auto">
          <a:xfrm>
            <a:off x="2274888" y="217488"/>
            <a:ext cx="4452937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3200" b="1">
                <a:solidFill>
                  <a:srgbClr val="1576A7"/>
                </a:solidFill>
              </a:rPr>
              <a:t>SOUTH CAROLINA</a:t>
            </a:r>
          </a:p>
        </p:txBody>
      </p:sp>
      <p:pic>
        <p:nvPicPr>
          <p:cNvPr id="6150" name="Picture 19" descr="NatPTA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59"/>
          <a:stretch>
            <a:fillRect/>
          </a:stretch>
        </p:blipFill>
        <p:spPr bwMode="auto">
          <a:xfrm>
            <a:off x="4275138" y="6415088"/>
            <a:ext cx="984250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1" name="TextBox 8"/>
          <p:cNvSpPr txBox="1">
            <a:spLocks noChangeArrowheads="1"/>
          </p:cNvSpPr>
          <p:nvPr/>
        </p:nvSpPr>
        <p:spPr bwMode="auto">
          <a:xfrm>
            <a:off x="4157663" y="6200775"/>
            <a:ext cx="1220787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800">
                <a:solidFill>
                  <a:schemeClr val="bg1"/>
                </a:solidFill>
              </a:rPr>
              <a:t>SOUTH CAROLINA</a:t>
            </a:r>
          </a:p>
        </p:txBody>
      </p:sp>
      <p:sp>
        <p:nvSpPr>
          <p:cNvPr id="6152" name="Rectangle 7"/>
          <p:cNvSpPr>
            <a:spLocks noChangeArrowheads="1"/>
          </p:cNvSpPr>
          <p:nvPr/>
        </p:nvSpPr>
        <p:spPr bwMode="auto">
          <a:xfrm>
            <a:off x="358775" y="1473200"/>
            <a:ext cx="8645525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endParaRPr lang="en-US" sz="2800">
              <a:cs typeface="Arial" charset="0"/>
            </a:endParaRPr>
          </a:p>
          <a:p>
            <a:pPr algn="ctr" eaLnBrk="0" hangingPunct="0"/>
            <a:r>
              <a:rPr lang="en-US" sz="6000" b="1" u="sng">
                <a:cs typeface="Arial" charset="0"/>
              </a:rPr>
              <a:t>Focus:</a:t>
            </a:r>
          </a:p>
          <a:p>
            <a:pPr eaLnBrk="0" hangingPunct="0"/>
            <a:endParaRPr lang="en-US" sz="2800">
              <a:cs typeface="Arial" charset="0"/>
            </a:endParaRPr>
          </a:p>
          <a:p>
            <a:pPr eaLnBrk="0" hangingPunct="0">
              <a:buFontTx/>
              <a:buChar char="•"/>
            </a:pPr>
            <a:r>
              <a:rPr lang="en-US" sz="2800" b="1">
                <a:cs typeface="Arial" charset="0"/>
              </a:rPr>
              <a:t>21</a:t>
            </a:r>
            <a:r>
              <a:rPr lang="en-US" sz="2800" b="1" baseline="30000">
                <a:cs typeface="Arial" charset="0"/>
              </a:rPr>
              <a:t>st</a:t>
            </a:r>
            <a:r>
              <a:rPr lang="en-US" sz="2800" b="1">
                <a:cs typeface="Arial" charset="0"/>
              </a:rPr>
              <a:t> Century Advocacy Awareness Training</a:t>
            </a:r>
            <a:endParaRPr lang="en-US" sz="2800">
              <a:cs typeface="Arial" charset="0"/>
            </a:endParaRPr>
          </a:p>
          <a:p>
            <a:pPr eaLnBrk="0" hangingPunct="0"/>
            <a:endParaRPr lang="en-US" sz="2800">
              <a:cs typeface="Arial" charset="0"/>
            </a:endParaRPr>
          </a:p>
          <a:p>
            <a:pPr eaLnBrk="0" hangingPunct="0">
              <a:buFontTx/>
              <a:buChar char="•"/>
            </a:pPr>
            <a:r>
              <a:rPr lang="en-US" sz="2800" b="1">
                <a:cs typeface="Arial" charset="0"/>
              </a:rPr>
              <a:t>Leadership Development</a:t>
            </a:r>
            <a:endParaRPr lang="en-US" sz="2800">
              <a:cs typeface="Arial" charset="0"/>
            </a:endParaRPr>
          </a:p>
          <a:p>
            <a:pPr eaLnBrk="0" hangingPunct="0">
              <a:buFontTx/>
              <a:buChar char="•"/>
            </a:pPr>
            <a:endParaRPr lang="en-US" sz="2800" b="1">
              <a:cs typeface="Arial" charset="0"/>
            </a:endParaRPr>
          </a:p>
          <a:p>
            <a:pPr eaLnBrk="0" hangingPunct="0">
              <a:buFontTx/>
              <a:buChar char="•"/>
            </a:pPr>
            <a:r>
              <a:rPr lang="en-US" sz="2800" b="1">
                <a:cs typeface="Arial" charset="0"/>
              </a:rPr>
              <a:t>Resource Development &amp; Acquisition</a:t>
            </a:r>
            <a:endParaRPr lang="en-US" sz="2800">
              <a:cs typeface="Arial" charset="0"/>
            </a:endParaRPr>
          </a:p>
          <a:p>
            <a:pPr eaLnBrk="0" hangingPunct="0"/>
            <a:r>
              <a:rPr lang="en-US" sz="2800">
                <a:cs typeface="Arial" charset="0"/>
              </a:rPr>
              <a:t> 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>
            <a:cxnSpLocks noChangeShapeType="1"/>
          </p:cNvCxnSpPr>
          <p:nvPr/>
        </p:nvCxnSpPr>
        <p:spPr bwMode="auto">
          <a:xfrm>
            <a:off x="0" y="6116638"/>
            <a:ext cx="9144000" cy="1587"/>
          </a:xfrm>
          <a:prstGeom prst="line">
            <a:avLst/>
          </a:prstGeom>
          <a:noFill/>
          <a:ln w="25400">
            <a:solidFill>
              <a:srgbClr val="17375E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/>
        </p:spPr>
      </p:cxn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6188075"/>
            <a:ext cx="9144000" cy="669925"/>
          </a:xfrm>
          <a:prstGeom prst="rect">
            <a:avLst/>
          </a:prstGeom>
          <a:solidFill>
            <a:srgbClr val="17375E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7172" name="Picture 6" descr="PTA-Logo-cmy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781050"/>
            <a:ext cx="2308225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Rectangle 10"/>
          <p:cNvSpPr>
            <a:spLocks noChangeArrowheads="1"/>
          </p:cNvSpPr>
          <p:nvPr/>
        </p:nvSpPr>
        <p:spPr bwMode="auto">
          <a:xfrm>
            <a:off x="877888" y="2762250"/>
            <a:ext cx="8148637" cy="384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800" b="1"/>
              <a:t>THEORY U</a:t>
            </a:r>
          </a:p>
          <a:p>
            <a:pPr algn="ctr"/>
            <a:endParaRPr lang="en-US" sz="2800"/>
          </a:p>
          <a:p>
            <a:pPr algn="ctr"/>
            <a:endParaRPr lang="en-US" sz="2800"/>
          </a:p>
          <a:p>
            <a:pPr algn="ctr"/>
            <a:endParaRPr lang="en-US" sz="2800"/>
          </a:p>
          <a:p>
            <a:pPr algn="ctr"/>
            <a:endParaRPr lang="en-US" sz="2800"/>
          </a:p>
          <a:p>
            <a:pPr algn="r"/>
            <a:endParaRPr lang="en-US" sz="2800"/>
          </a:p>
          <a:p>
            <a:pPr algn="r"/>
            <a:r>
              <a:rPr lang="en-US" sz="2800"/>
              <a:t>-OTTO SCHARMER</a:t>
            </a:r>
          </a:p>
          <a:p>
            <a:pPr algn="ctr"/>
            <a:endParaRPr lang="en-US" sz="2800"/>
          </a:p>
        </p:txBody>
      </p:sp>
      <p:sp>
        <p:nvSpPr>
          <p:cNvPr id="7174" name="TextBox 6"/>
          <p:cNvSpPr txBox="1">
            <a:spLocks noChangeArrowheads="1"/>
          </p:cNvSpPr>
          <p:nvPr/>
        </p:nvSpPr>
        <p:spPr bwMode="auto">
          <a:xfrm>
            <a:off x="2274888" y="217488"/>
            <a:ext cx="4452937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3200" b="1">
                <a:solidFill>
                  <a:srgbClr val="1576A7"/>
                </a:solidFill>
              </a:rPr>
              <a:t>SOUTH CAROLINA</a:t>
            </a:r>
          </a:p>
        </p:txBody>
      </p:sp>
      <p:pic>
        <p:nvPicPr>
          <p:cNvPr id="7175" name="Picture 19" descr="NatPTA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59"/>
          <a:stretch>
            <a:fillRect/>
          </a:stretch>
        </p:blipFill>
        <p:spPr bwMode="auto">
          <a:xfrm>
            <a:off x="4275138" y="6415088"/>
            <a:ext cx="984250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TextBox 8"/>
          <p:cNvSpPr txBox="1">
            <a:spLocks noChangeArrowheads="1"/>
          </p:cNvSpPr>
          <p:nvPr/>
        </p:nvSpPr>
        <p:spPr bwMode="auto">
          <a:xfrm>
            <a:off x="4157663" y="6200775"/>
            <a:ext cx="1220787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800">
                <a:solidFill>
                  <a:schemeClr val="bg1"/>
                </a:solidFill>
              </a:rPr>
              <a:t>SOUTH CAROLINA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>
            <a:cxnSpLocks noChangeShapeType="1"/>
          </p:cNvCxnSpPr>
          <p:nvPr/>
        </p:nvCxnSpPr>
        <p:spPr bwMode="auto">
          <a:xfrm>
            <a:off x="0" y="6116638"/>
            <a:ext cx="9144000" cy="1587"/>
          </a:xfrm>
          <a:prstGeom prst="line">
            <a:avLst/>
          </a:prstGeom>
          <a:noFill/>
          <a:ln w="25400">
            <a:solidFill>
              <a:srgbClr val="17375E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/>
        </p:spPr>
      </p:cxn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6188075"/>
            <a:ext cx="9144000" cy="669925"/>
          </a:xfrm>
          <a:prstGeom prst="rect">
            <a:avLst/>
          </a:prstGeom>
          <a:solidFill>
            <a:srgbClr val="17375E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8196" name="Picture 6" descr="PTA-Logo-cmy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781050"/>
            <a:ext cx="2308225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Rectangle 10"/>
          <p:cNvSpPr>
            <a:spLocks noChangeArrowheads="1"/>
          </p:cNvSpPr>
          <p:nvPr/>
        </p:nvSpPr>
        <p:spPr bwMode="auto">
          <a:xfrm>
            <a:off x="693738" y="1858963"/>
            <a:ext cx="8148637" cy="360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800" b="1" dirty="0">
                <a:hlinkClick r:id="rId4" action="ppaction://hlinkfile"/>
              </a:rPr>
              <a:t>Think Differently </a:t>
            </a:r>
            <a:endParaRPr lang="en-US" sz="4800" b="1" dirty="0"/>
          </a:p>
          <a:p>
            <a:pPr algn="ctr"/>
            <a:r>
              <a:rPr lang="en-US" sz="4000" b="1" dirty="0" smtClean="0"/>
              <a:t>(</a:t>
            </a:r>
            <a:r>
              <a:rPr lang="en-US" sz="4000" dirty="0"/>
              <a:t>Apple Think Different ad (1997</a:t>
            </a:r>
            <a:r>
              <a:rPr lang="en-US" sz="4000" dirty="0" smtClean="0"/>
              <a:t>)</a:t>
            </a:r>
            <a:r>
              <a:rPr lang="en-US" sz="4000" b="1" dirty="0" smtClean="0"/>
              <a:t>)</a:t>
            </a:r>
          </a:p>
          <a:p>
            <a:pPr algn="ctr"/>
            <a:endParaRPr lang="en-US" sz="2800" dirty="0" smtClean="0"/>
          </a:p>
          <a:p>
            <a:pPr algn="ctr"/>
            <a:r>
              <a:rPr lang="en-US" sz="2800" dirty="0" smtClean="0"/>
              <a:t>Source: </a:t>
            </a:r>
            <a:endParaRPr lang="en-US" sz="2800" dirty="0"/>
          </a:p>
          <a:p>
            <a:pPr algn="ctr"/>
            <a:r>
              <a:rPr lang="en-US" sz="2800" dirty="0" smtClean="0">
                <a:hlinkClick r:id="rId5"/>
              </a:rPr>
              <a:t>http://www.youtube.com/watch?v=nmwXdGm89Tk</a:t>
            </a:r>
            <a:endParaRPr lang="en-US" sz="2800" dirty="0"/>
          </a:p>
          <a:p>
            <a:pPr algn="ctr"/>
            <a:endParaRPr lang="en-US" sz="2800" dirty="0"/>
          </a:p>
          <a:p>
            <a:pPr algn="ctr"/>
            <a:endParaRPr lang="en-US" sz="2800" dirty="0"/>
          </a:p>
        </p:txBody>
      </p:sp>
      <p:sp>
        <p:nvSpPr>
          <p:cNvPr id="8198" name="TextBox 6"/>
          <p:cNvSpPr txBox="1">
            <a:spLocks noChangeArrowheads="1"/>
          </p:cNvSpPr>
          <p:nvPr/>
        </p:nvSpPr>
        <p:spPr bwMode="auto">
          <a:xfrm>
            <a:off x="2274888" y="217488"/>
            <a:ext cx="4452937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3200" b="1">
                <a:solidFill>
                  <a:srgbClr val="1576A7"/>
                </a:solidFill>
              </a:rPr>
              <a:t>SOUTH CAROLINA</a:t>
            </a:r>
          </a:p>
        </p:txBody>
      </p:sp>
      <p:pic>
        <p:nvPicPr>
          <p:cNvPr id="8199" name="Picture 19" descr="NatPTA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59"/>
          <a:stretch>
            <a:fillRect/>
          </a:stretch>
        </p:blipFill>
        <p:spPr bwMode="auto">
          <a:xfrm>
            <a:off x="4275138" y="6415088"/>
            <a:ext cx="984250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0" name="TextBox 8"/>
          <p:cNvSpPr txBox="1">
            <a:spLocks noChangeArrowheads="1"/>
          </p:cNvSpPr>
          <p:nvPr/>
        </p:nvSpPr>
        <p:spPr bwMode="auto">
          <a:xfrm>
            <a:off x="4157663" y="6200775"/>
            <a:ext cx="1220787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800">
                <a:solidFill>
                  <a:schemeClr val="bg1"/>
                </a:solidFill>
              </a:rPr>
              <a:t>SOUTH CAROLINA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>
            <a:cxnSpLocks noChangeShapeType="1"/>
          </p:cNvCxnSpPr>
          <p:nvPr/>
        </p:nvCxnSpPr>
        <p:spPr bwMode="auto">
          <a:xfrm>
            <a:off x="0" y="6116638"/>
            <a:ext cx="9144000" cy="1587"/>
          </a:xfrm>
          <a:prstGeom prst="line">
            <a:avLst/>
          </a:prstGeom>
          <a:noFill/>
          <a:ln w="25400">
            <a:solidFill>
              <a:srgbClr val="17375E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/>
        </p:spPr>
      </p:cxn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6188075"/>
            <a:ext cx="9144000" cy="669925"/>
          </a:xfrm>
          <a:prstGeom prst="rect">
            <a:avLst/>
          </a:prstGeom>
          <a:solidFill>
            <a:srgbClr val="17375E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9220" name="Picture 6" descr="PTA-Logo-cmy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781050"/>
            <a:ext cx="2308225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TextBox 6"/>
          <p:cNvSpPr txBox="1">
            <a:spLocks noChangeArrowheads="1"/>
          </p:cNvSpPr>
          <p:nvPr/>
        </p:nvSpPr>
        <p:spPr bwMode="auto">
          <a:xfrm>
            <a:off x="2274888" y="217488"/>
            <a:ext cx="4452937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3200" b="1">
                <a:solidFill>
                  <a:srgbClr val="1576A7"/>
                </a:solidFill>
              </a:rPr>
              <a:t>SOUTH CAROLINA</a:t>
            </a:r>
          </a:p>
        </p:txBody>
      </p:sp>
      <p:sp>
        <p:nvSpPr>
          <p:cNvPr id="9222" name="Rectangle 10"/>
          <p:cNvSpPr>
            <a:spLocks noChangeArrowheads="1"/>
          </p:cNvSpPr>
          <p:nvPr/>
        </p:nvSpPr>
        <p:spPr bwMode="auto">
          <a:xfrm>
            <a:off x="436563" y="2952750"/>
            <a:ext cx="8596312" cy="317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800" b="1"/>
              <a:t>EVERYONE A LEADER</a:t>
            </a:r>
          </a:p>
          <a:p>
            <a:pPr algn="ctr"/>
            <a:endParaRPr lang="en-US" sz="4800" b="1"/>
          </a:p>
          <a:p>
            <a:pPr algn="ctr"/>
            <a:endParaRPr lang="en-US" sz="4800" b="1"/>
          </a:p>
          <a:p>
            <a:pPr algn="r"/>
            <a:endParaRPr lang="en-US" sz="2800" b="1"/>
          </a:p>
          <a:p>
            <a:pPr algn="r"/>
            <a:r>
              <a:rPr lang="en-US" sz="2800"/>
              <a:t>-BERGMANN, ET AL.</a:t>
            </a:r>
          </a:p>
        </p:txBody>
      </p:sp>
      <p:pic>
        <p:nvPicPr>
          <p:cNvPr id="9223" name="Picture 19" descr="NatPTA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59"/>
          <a:stretch>
            <a:fillRect/>
          </a:stretch>
        </p:blipFill>
        <p:spPr bwMode="auto">
          <a:xfrm>
            <a:off x="7931150" y="6388100"/>
            <a:ext cx="984250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4" name="TextBox 8"/>
          <p:cNvSpPr txBox="1">
            <a:spLocks noChangeArrowheads="1"/>
          </p:cNvSpPr>
          <p:nvPr/>
        </p:nvSpPr>
        <p:spPr bwMode="auto">
          <a:xfrm>
            <a:off x="7813675" y="6200775"/>
            <a:ext cx="12192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800">
                <a:solidFill>
                  <a:schemeClr val="bg1"/>
                </a:solidFill>
              </a:rPr>
              <a:t>SOUTH CAROLINA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>
            <a:cxnSpLocks noChangeShapeType="1"/>
          </p:cNvCxnSpPr>
          <p:nvPr/>
        </p:nvCxnSpPr>
        <p:spPr bwMode="auto">
          <a:xfrm>
            <a:off x="0" y="6116638"/>
            <a:ext cx="9144000" cy="1587"/>
          </a:xfrm>
          <a:prstGeom prst="line">
            <a:avLst/>
          </a:prstGeom>
          <a:noFill/>
          <a:ln w="25400">
            <a:solidFill>
              <a:srgbClr val="17375E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/>
        </p:spPr>
      </p:cxn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6188075"/>
            <a:ext cx="9144000" cy="669925"/>
          </a:xfrm>
          <a:prstGeom prst="rect">
            <a:avLst/>
          </a:prstGeom>
          <a:solidFill>
            <a:srgbClr val="17375E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10244" name="Picture 6" descr="PTA-Logo-cmy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781050"/>
            <a:ext cx="2308225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Rectangle 10"/>
          <p:cNvSpPr>
            <a:spLocks noChangeArrowheads="1"/>
          </p:cNvSpPr>
          <p:nvPr/>
        </p:nvSpPr>
        <p:spPr bwMode="auto">
          <a:xfrm>
            <a:off x="995363" y="2897188"/>
            <a:ext cx="8010525" cy="317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800" b="1"/>
              <a:t>LEADING FROM THE FUTURE AS IT EMERGES</a:t>
            </a:r>
          </a:p>
          <a:p>
            <a:pPr algn="ctr"/>
            <a:endParaRPr lang="en-US" sz="4800" b="1"/>
          </a:p>
          <a:p>
            <a:pPr algn="r"/>
            <a:endParaRPr lang="en-US" sz="2800"/>
          </a:p>
          <a:p>
            <a:pPr algn="r"/>
            <a:r>
              <a:rPr lang="en-US" sz="2800"/>
              <a:t>-OTTA SCHARMER</a:t>
            </a:r>
          </a:p>
        </p:txBody>
      </p:sp>
      <p:sp>
        <p:nvSpPr>
          <p:cNvPr id="10246" name="TextBox 6"/>
          <p:cNvSpPr txBox="1">
            <a:spLocks noChangeArrowheads="1"/>
          </p:cNvSpPr>
          <p:nvPr/>
        </p:nvSpPr>
        <p:spPr bwMode="auto">
          <a:xfrm>
            <a:off x="2274888" y="217488"/>
            <a:ext cx="4452937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3200" b="1">
                <a:solidFill>
                  <a:srgbClr val="1576A7"/>
                </a:solidFill>
              </a:rPr>
              <a:t>SOUTH CAROLINA</a:t>
            </a:r>
          </a:p>
        </p:txBody>
      </p:sp>
      <p:pic>
        <p:nvPicPr>
          <p:cNvPr id="10247" name="Picture 19" descr="NatPTA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59"/>
          <a:stretch>
            <a:fillRect/>
          </a:stretch>
        </p:blipFill>
        <p:spPr bwMode="auto">
          <a:xfrm>
            <a:off x="4275138" y="6415088"/>
            <a:ext cx="984250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8" name="TextBox 8"/>
          <p:cNvSpPr txBox="1">
            <a:spLocks noChangeArrowheads="1"/>
          </p:cNvSpPr>
          <p:nvPr/>
        </p:nvSpPr>
        <p:spPr bwMode="auto">
          <a:xfrm>
            <a:off x="4157663" y="6200775"/>
            <a:ext cx="1220787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800">
                <a:solidFill>
                  <a:schemeClr val="bg1"/>
                </a:solidFill>
              </a:rPr>
              <a:t>SOUTH CAROLINA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1527</TotalTime>
  <Words>461</Words>
  <Application>Microsoft Office PowerPoint</Application>
  <PresentationFormat>On-screen Show (4:3)</PresentationFormat>
  <Paragraphs>153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MS PGothic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System Administrator</dc:creator>
  <cp:lastModifiedBy>Simmons, Michael</cp:lastModifiedBy>
  <cp:revision>192</cp:revision>
  <cp:lastPrinted>2011-03-04T15:24:35Z</cp:lastPrinted>
  <dcterms:created xsi:type="dcterms:W3CDTF">2011-03-04T14:38:21Z</dcterms:created>
  <dcterms:modified xsi:type="dcterms:W3CDTF">2013-10-31T03:35:01Z</dcterms:modified>
</cp:coreProperties>
</file>