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294" r:id="rId3"/>
    <p:sldId id="295" r:id="rId4"/>
    <p:sldId id="265" r:id="rId5"/>
    <p:sldId id="287" r:id="rId6"/>
    <p:sldId id="259" r:id="rId7"/>
    <p:sldId id="274" r:id="rId8"/>
    <p:sldId id="267" r:id="rId9"/>
    <p:sldId id="270" r:id="rId10"/>
    <p:sldId id="275" r:id="rId11"/>
    <p:sldId id="276" r:id="rId12"/>
    <p:sldId id="290" r:id="rId13"/>
    <p:sldId id="263" r:id="rId14"/>
    <p:sldId id="261" r:id="rId15"/>
    <p:sldId id="262" r:id="rId16"/>
    <p:sldId id="269" r:id="rId17"/>
    <p:sldId id="268" r:id="rId18"/>
    <p:sldId id="288" r:id="rId19"/>
    <p:sldId id="282" r:id="rId20"/>
    <p:sldId id="283" r:id="rId21"/>
    <p:sldId id="289" r:id="rId22"/>
    <p:sldId id="285" r:id="rId23"/>
    <p:sldId id="264" r:id="rId24"/>
    <p:sldId id="291" r:id="rId25"/>
    <p:sldId id="286" r:id="rId26"/>
    <p:sldId id="292" r:id="rId27"/>
    <p:sldId id="293" r:id="rId28"/>
    <p:sldId id="279" r:id="rId29"/>
  </p:sldIdLst>
  <p:sldSz cx="9144000" cy="6858000" type="overhead"/>
  <p:notesSz cx="6858000" cy="90217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3300"/>
    <a:srgbClr val="66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66" d="100"/>
          <a:sy n="66" d="100"/>
        </p:scale>
        <p:origin x="-819" y="213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88"/>
            <a:ext cx="29718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pPr>
              <a:defRPr/>
            </a:pPr>
            <a:r>
              <a:rPr lang="en-US"/>
              <a:t>Committees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-1588"/>
            <a:ext cx="29718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69325"/>
            <a:ext cx="29718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pPr>
              <a:defRPr/>
            </a:pPr>
            <a:r>
              <a:rPr lang="en-US"/>
              <a:t>Sharon  Weigh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569325"/>
            <a:ext cx="29718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pPr>
              <a:defRPr/>
            </a:pPr>
            <a:fld id="{BC8FF31D-7F3A-4818-A817-8D08397B7E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704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88"/>
            <a:ext cx="29718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-1588"/>
            <a:ext cx="29718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79513" y="682625"/>
            <a:ext cx="4498975" cy="33702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284663"/>
            <a:ext cx="5029200" cy="405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69325"/>
            <a:ext cx="29718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69325"/>
            <a:ext cx="29718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pPr>
              <a:defRPr/>
            </a:pPr>
            <a:fld id="{94A18BB2-6A1F-49DA-8D99-E71A498AE4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9944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27F758A-71A0-4419-8172-B87942B8E681}" type="slidenum">
              <a:rPr lang="en-US" sz="1000" smtClean="0"/>
              <a:pPr/>
              <a:t>1</a:t>
            </a:fld>
            <a:endParaRPr lang="en-US" sz="1000" smtClean="0"/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82688" y="682625"/>
            <a:ext cx="4492625" cy="3370263"/>
          </a:xfrm>
          <a:ln cap="flat"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C37DFAC-4D65-4EB9-B6CE-10B4485903A7}" type="slidenum">
              <a:rPr lang="en-US" sz="1000" smtClean="0"/>
              <a:pPr/>
              <a:t>13</a:t>
            </a:fld>
            <a:endParaRPr lang="en-US" sz="1000" smtClean="0"/>
          </a:p>
        </p:txBody>
      </p:sp>
      <p:sp>
        <p:nvSpPr>
          <p:cNvPr id="44035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82688" y="682625"/>
            <a:ext cx="4492625" cy="3370263"/>
          </a:xfrm>
          <a:ln cap="flat"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EBADBC6-D2E0-4508-81E3-0C7D220DEA4A}" type="slidenum">
              <a:rPr lang="en-US" sz="1000" smtClean="0"/>
              <a:pPr/>
              <a:t>14</a:t>
            </a:fld>
            <a:endParaRPr lang="en-US" sz="1000" smtClean="0"/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82688" y="682625"/>
            <a:ext cx="4492625" cy="3370263"/>
          </a:xfrm>
          <a:ln cap="flat"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59AFF31-4621-4848-80A7-57CFC753073A}" type="slidenum">
              <a:rPr lang="en-US" sz="1000" smtClean="0"/>
              <a:pPr/>
              <a:t>15</a:t>
            </a:fld>
            <a:endParaRPr lang="en-US" sz="1000" smtClean="0"/>
          </a:p>
        </p:txBody>
      </p:sp>
      <p:sp>
        <p:nvSpPr>
          <p:cNvPr id="4608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82688" y="682625"/>
            <a:ext cx="4492625" cy="3370263"/>
          </a:xfrm>
          <a:ln cap="flat"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F7E2A7E-DCC6-4824-8CF1-EEB1944139EF}" type="slidenum">
              <a:rPr lang="en-US" sz="1000" smtClean="0"/>
              <a:pPr/>
              <a:t>16</a:t>
            </a:fld>
            <a:endParaRPr lang="en-US" sz="1000" smtClean="0"/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82688" y="682625"/>
            <a:ext cx="4492625" cy="3370263"/>
          </a:xfrm>
          <a:ln cap="flat"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4284663"/>
            <a:ext cx="6248400" cy="4059237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894FA24-54B8-4F25-803B-07D9149EB4B5}" type="slidenum">
              <a:rPr lang="en-US" sz="1000" smtClean="0"/>
              <a:pPr/>
              <a:t>17</a:t>
            </a:fld>
            <a:endParaRPr lang="en-US" sz="1000" smtClean="0"/>
          </a:p>
        </p:txBody>
      </p:sp>
      <p:sp>
        <p:nvSpPr>
          <p:cNvPr id="48131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82688" y="682625"/>
            <a:ext cx="4492625" cy="3370263"/>
          </a:xfrm>
          <a:ln cap="flat"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2F57DC1-D1F9-4F48-B991-0463291D26EB}" type="slidenum">
              <a:rPr lang="en-US" sz="1000" smtClean="0"/>
              <a:pPr/>
              <a:t>19</a:t>
            </a:fld>
            <a:endParaRPr lang="en-US" sz="1000" smtClean="0"/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82688" y="682625"/>
            <a:ext cx="4492625" cy="3370263"/>
          </a:xfrm>
          <a:ln cap="flat"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73C1362-34F6-476A-A005-855C2C68C09C}" type="slidenum">
              <a:rPr lang="en-US" sz="1000" smtClean="0"/>
              <a:pPr/>
              <a:t>20</a:t>
            </a:fld>
            <a:endParaRPr lang="en-US" sz="1000" smtClean="0"/>
          </a:p>
        </p:txBody>
      </p:sp>
      <p:sp>
        <p:nvSpPr>
          <p:cNvPr id="50179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82688" y="682625"/>
            <a:ext cx="4492625" cy="3370263"/>
          </a:xfrm>
          <a:ln cap="flat"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78B5805-E1F6-4DC3-9DB5-6717B2243F87}" type="slidenum">
              <a:rPr lang="en-US" sz="1000" smtClean="0"/>
              <a:pPr/>
              <a:t>22</a:t>
            </a:fld>
            <a:endParaRPr lang="en-US" sz="1000" smtClean="0"/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82688" y="682625"/>
            <a:ext cx="4492625" cy="3370263"/>
          </a:xfrm>
          <a:ln cap="flat"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45155DC-B6AB-4084-887B-639E057CA55E}" type="slidenum">
              <a:rPr lang="en-US" sz="1000" smtClean="0"/>
              <a:pPr/>
              <a:t>23</a:t>
            </a:fld>
            <a:endParaRPr lang="en-US" sz="1000" smtClean="0"/>
          </a:p>
        </p:txBody>
      </p:sp>
      <p:sp>
        <p:nvSpPr>
          <p:cNvPr id="5222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82688" y="682625"/>
            <a:ext cx="4492625" cy="3370263"/>
          </a:xfrm>
          <a:ln cap="flat"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r>
              <a:rPr lang="en-US" smtClean="0"/>
              <a:t>OUR goal, not MY goal…Our PTA goal, not ‘her’ goal</a:t>
            </a:r>
          </a:p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FC9A239-5DCE-4E2C-B3E2-EC69C5486F63}" type="slidenum">
              <a:rPr lang="en-US" sz="1000" smtClean="0"/>
              <a:pPr/>
              <a:t>25</a:t>
            </a:fld>
            <a:endParaRPr lang="en-US" sz="1000" smtClean="0"/>
          </a:p>
        </p:txBody>
      </p:sp>
      <p:sp>
        <p:nvSpPr>
          <p:cNvPr id="53251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82688" y="682625"/>
            <a:ext cx="4492625" cy="3370263"/>
          </a:xfrm>
          <a:ln cap="flat"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F905F15-9871-4196-900D-EB47B08882BA}" type="slidenum">
              <a:rPr lang="en-US" sz="1000" smtClean="0"/>
              <a:pPr/>
              <a:t>4</a:t>
            </a:fld>
            <a:endParaRPr lang="en-US" sz="1000" smtClean="0"/>
          </a:p>
        </p:txBody>
      </p:sp>
      <p:sp>
        <p:nvSpPr>
          <p:cNvPr id="3584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82688" y="682625"/>
            <a:ext cx="4492625" cy="3370263"/>
          </a:xfrm>
          <a:ln cap="flat"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E437CAD-57A7-4349-A6B4-4C2448655236}" type="slidenum">
              <a:rPr lang="en-US" sz="1000" smtClean="0"/>
              <a:pPr/>
              <a:t>28</a:t>
            </a:fld>
            <a:endParaRPr lang="en-US" sz="1000" smtClean="0"/>
          </a:p>
        </p:txBody>
      </p:sp>
      <p:sp>
        <p:nvSpPr>
          <p:cNvPr id="54275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82688" y="682625"/>
            <a:ext cx="4492625" cy="3370263"/>
          </a:xfrm>
          <a:ln cap="flat"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9ABFC49-68C7-43D8-A3E7-FD3920191C03}" type="slidenum">
              <a:rPr lang="en-US" sz="1000" smtClean="0"/>
              <a:pPr/>
              <a:t>6</a:t>
            </a:fld>
            <a:endParaRPr lang="en-US" sz="1000" smtClean="0"/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82688" y="682625"/>
            <a:ext cx="4492625" cy="3370263"/>
          </a:xfrm>
          <a:ln cap="flat"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05EE8AA-0C52-4F95-B7A0-E2A6EB92212F}" type="slidenum">
              <a:rPr lang="en-US" sz="1000" smtClean="0"/>
              <a:pPr/>
              <a:t>7</a:t>
            </a:fld>
            <a:endParaRPr lang="en-US" sz="1000" smtClean="0"/>
          </a:p>
        </p:txBody>
      </p:sp>
      <p:sp>
        <p:nvSpPr>
          <p:cNvPr id="37891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82688" y="682625"/>
            <a:ext cx="4492625" cy="3370263"/>
          </a:xfrm>
          <a:ln cap="flat"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15EC93A-746F-48C9-AB61-DEBEE614D591}" type="slidenum">
              <a:rPr lang="en-US" sz="1000" smtClean="0"/>
              <a:pPr/>
              <a:t>8</a:t>
            </a:fld>
            <a:endParaRPr lang="en-US" sz="1000" smtClean="0"/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82688" y="682625"/>
            <a:ext cx="4492625" cy="3370263"/>
          </a:xfrm>
          <a:ln cap="flat"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E4B8F53-41D3-482F-84C9-7EB3547F52D7}" type="slidenum">
              <a:rPr lang="en-US" sz="1000" smtClean="0"/>
              <a:pPr/>
              <a:t>9</a:t>
            </a:fld>
            <a:endParaRPr lang="en-US" sz="1000" smtClean="0"/>
          </a:p>
        </p:txBody>
      </p:sp>
      <p:sp>
        <p:nvSpPr>
          <p:cNvPr id="39939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82688" y="682625"/>
            <a:ext cx="4492625" cy="3370263"/>
          </a:xfrm>
          <a:ln cap="flat"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A6B390B-0032-4871-9B60-FE020D7D3E5D}" type="slidenum">
              <a:rPr lang="en-US" sz="1000" smtClean="0"/>
              <a:pPr/>
              <a:t>10</a:t>
            </a:fld>
            <a:endParaRPr lang="en-US" sz="1000" smtClean="0"/>
          </a:p>
        </p:txBody>
      </p:sp>
      <p:sp>
        <p:nvSpPr>
          <p:cNvPr id="4096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82688" y="682625"/>
            <a:ext cx="4492625" cy="3370263"/>
          </a:xfrm>
          <a:ln cap="flat"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1907ED3-3C9B-404A-A6FC-693307DF9E23}" type="slidenum">
              <a:rPr lang="en-US" sz="1000" smtClean="0"/>
              <a:pPr/>
              <a:t>11</a:t>
            </a:fld>
            <a:endParaRPr lang="en-US" sz="1000" smtClean="0"/>
          </a:p>
        </p:txBody>
      </p:sp>
      <p:sp>
        <p:nvSpPr>
          <p:cNvPr id="4198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82688" y="682625"/>
            <a:ext cx="4492625" cy="3370263"/>
          </a:xfrm>
          <a:ln cap="flat"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DD50294-3DF9-4B64-B4EB-F011E53950E3}" type="slidenum">
              <a:rPr lang="en-US" sz="1000" smtClean="0"/>
              <a:pPr/>
              <a:t>12</a:t>
            </a:fld>
            <a:endParaRPr lang="en-US" sz="1000" smtClean="0"/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82688" y="682625"/>
            <a:ext cx="4492625" cy="3370263"/>
          </a:xfrm>
          <a:ln cap="flat"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4284663"/>
            <a:ext cx="6248400" cy="4645025"/>
          </a:xfrm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r>
              <a:rPr lang="en-US" smtClean="0"/>
              <a:t>WORKING WITH A STRATEGY CHART ALLOWS THE COMMITTEE TO ACTUALLY FOCUS ON ITS TASK</a:t>
            </a:r>
          </a:p>
          <a:p>
            <a:r>
              <a:rPr lang="en-US" smtClean="0"/>
              <a:t>THE GOALS ARE IN WRITING - </a:t>
            </a:r>
          </a:p>
          <a:p>
            <a:r>
              <a:rPr lang="en-US" smtClean="0"/>
              <a:t>IF IT’S NOT WRITTEN, IT ISN’T A GOAL</a:t>
            </a:r>
          </a:p>
          <a:p>
            <a:r>
              <a:rPr lang="en-US" smtClean="0"/>
              <a:t>STRENTH-RESOURCES, PEOPLE, MONEY, CONNECTIONS</a:t>
            </a:r>
          </a:p>
          <a:p>
            <a:r>
              <a:rPr lang="en-US" smtClean="0"/>
              <a:t>WEAK-WHAT DO YOU LACK?</a:t>
            </a:r>
          </a:p>
          <a:p>
            <a:r>
              <a:rPr lang="en-US" smtClean="0"/>
              <a:t>ALLIES-SPECIAL INTEREST GROUPS, COMMUNITY ORG, COALITIONS, WHAT CAN THEY BRING TO THE TABLE? WHAT ARE THERE WEAKNESSES</a:t>
            </a:r>
          </a:p>
          <a:p>
            <a:r>
              <a:rPr lang="en-US" smtClean="0"/>
              <a:t>OPPONENTS-WHO WILL BE YOUR FOES-WHAT WILL THEY DO TO OPPOSE YOU AND HOW WILL YOU BE PREPARED FOR IT?</a:t>
            </a:r>
          </a:p>
          <a:p>
            <a:r>
              <a:rPr lang="en-US" smtClean="0"/>
              <a:t>TARGET</a:t>
            </a:r>
          </a:p>
          <a:p>
            <a:r>
              <a:rPr lang="en-US" smtClean="0"/>
              <a:t>  PRIMARY-WHO HAS THE POSWER TO HELP YOU REACH THE GOAL     SECONDARY-INFLUENCE</a:t>
            </a:r>
          </a:p>
          <a:p>
            <a:r>
              <a:rPr lang="en-US" smtClean="0"/>
              <a:t>MESSAGE-CLEAR-CONCISE? COMPELLING? EVERYCHILD.ONEVOICE</a:t>
            </a:r>
          </a:p>
          <a:p>
            <a:r>
              <a:rPr lang="en-US" smtClean="0"/>
              <a:t>MEDIA-PRESS-PAPER-RADIO-TV-</a:t>
            </a:r>
          </a:p>
          <a:p>
            <a:r>
              <a:rPr lang="en-US" smtClean="0"/>
              <a:t>TACTICS-WHAT SPECIFIC ACTIVITES WILL YOU UNDERTAKE AND WHO WILL DO IT</a:t>
            </a:r>
          </a:p>
          <a:p>
            <a:r>
              <a:rPr lang="en-US" smtClean="0"/>
              <a:t>TIMELINE</a:t>
            </a:r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	</a:t>
            </a:r>
          </a:p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-1035050" y="1519238"/>
            <a:ext cx="10179050" cy="5338762"/>
            <a:chOff x="-652" y="957"/>
            <a:chExt cx="6412" cy="3363"/>
          </a:xfrm>
        </p:grpSpPr>
        <p:sp>
          <p:nvSpPr>
            <p:cNvPr id="5" name="Freeform 2"/>
            <p:cNvSpPr>
              <a:spLocks/>
            </p:cNvSpPr>
            <p:nvPr/>
          </p:nvSpPr>
          <p:spPr bwMode="invGray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80000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Arc 3"/>
            <p:cNvSpPr>
              <a:spLocks/>
            </p:cNvSpPr>
            <p:nvPr/>
          </p:nvSpPr>
          <p:spPr bwMode="ltGray">
            <a:xfrm>
              <a:off x="-652" y="957"/>
              <a:ext cx="4237" cy="3362"/>
            </a:xfrm>
            <a:custGeom>
              <a:avLst/>
              <a:gdLst>
                <a:gd name="T0" fmla="*/ 24 w 21600"/>
                <a:gd name="T1" fmla="*/ 0 h 21360"/>
                <a:gd name="T2" fmla="*/ 163 w 21600"/>
                <a:gd name="T3" fmla="*/ 83 h 21360"/>
                <a:gd name="T4" fmla="*/ 0 w 21600"/>
                <a:gd name="T5" fmla="*/ 83 h 2136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360" fill="none" extrusionOk="0">
                  <a:moveTo>
                    <a:pt x="3210" y="0"/>
                  </a:moveTo>
                  <a:cubicBezTo>
                    <a:pt x="13781" y="1589"/>
                    <a:pt x="21600" y="10670"/>
                    <a:pt x="21600" y="21360"/>
                  </a:cubicBezTo>
                </a:path>
                <a:path w="21600" h="21360" stroke="0" extrusionOk="0">
                  <a:moveTo>
                    <a:pt x="3210" y="0"/>
                  </a:moveTo>
                  <a:cubicBezTo>
                    <a:pt x="13781" y="1589"/>
                    <a:pt x="21600" y="10670"/>
                    <a:pt x="21600" y="21360"/>
                  </a:cubicBezTo>
                  <a:lnTo>
                    <a:pt x="0" y="21360"/>
                  </a:lnTo>
                  <a:lnTo>
                    <a:pt x="3210" y="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anchor="ctr"/>
          <a:lstStyle>
            <a:lvl1pPr marL="0" indent="0" algn="ctr">
              <a:buFont typeface="Monotype Sorts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National PTA  June 2013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smweigh@aol.com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D2177-A411-45A0-95C7-57F57BB683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687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National PTA  June 2013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smweigh@aol.com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5AA21-6863-4364-8EC6-3F8D1485A3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166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National PTA  June 2013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smweigh@aol.com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53B0FD-D290-42C8-ABC2-622F3E011A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432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National PTA  June 2013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smweigh@aol.com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B5130E-AEFC-4E96-AA21-DA7A8979D9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343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National PTA  June 2013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smweigh@aol.com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64BEAD-9DBE-426F-A8D4-907D269CB8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205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National PTA  June 2013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smweigh@aol.com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C9693-354B-4FE1-9CD8-83334FABAA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999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National PTA  June 2013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smweigh@aol.com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D3B51-427F-4B50-B896-9755B147F8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59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National PTA  June 2013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smweigh@aol.com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288DB-F052-41C6-8F7A-F3CFF1D4A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925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National PTA  June 2013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smweigh@aol.com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D4AAE9-DA0C-4255-9D80-30D50BE1AD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890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National PTA  June 2013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smweigh@aol.com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D83E1F-F9E7-4CFC-B8D1-8AB427FCD0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986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National PTA  June 2013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smweigh@aol.com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7D071-BB6C-41A4-A9E6-7D9CEC6A28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169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"/>
          <p:cNvGrpSpPr>
            <a:grpSpLocks/>
          </p:cNvGrpSpPr>
          <p:nvPr/>
        </p:nvGrpSpPr>
        <p:grpSpPr bwMode="auto">
          <a:xfrm>
            <a:off x="0" y="0"/>
            <a:ext cx="9132888" cy="6846888"/>
            <a:chOff x="0" y="0"/>
            <a:chExt cx="5753" cy="4313"/>
          </a:xfrm>
        </p:grpSpPr>
        <p:sp>
          <p:nvSpPr>
            <p:cNvPr id="2" name="Freeform 2"/>
            <p:cNvSpPr>
              <a:spLocks/>
            </p:cNvSpPr>
            <p:nvPr/>
          </p:nvSpPr>
          <p:spPr bwMode="ltGray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80000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" name="Arc 3"/>
            <p:cNvSpPr>
              <a:spLocks/>
            </p:cNvSpPr>
            <p:nvPr/>
          </p:nvSpPr>
          <p:spPr bwMode="ltGray">
            <a:xfrm>
              <a:off x="0" y="0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319 w 21600"/>
                <a:gd name="T3" fmla="*/ 172 h 21600"/>
                <a:gd name="T4" fmla="*/ 0 w 21600"/>
                <a:gd name="T5" fmla="*/ 172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/>
              <a:t>National PTA  June 2013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smweigh@aol.com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AC98A7E-692E-495A-8C0F-DDD401BB89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Monotype Sorts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Monotype Sorts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4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5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6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.w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9.bin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3813" y="762000"/>
            <a:ext cx="7772400" cy="2438400"/>
          </a:xfrm>
        </p:spPr>
        <p:txBody>
          <a:bodyPr/>
          <a:lstStyle/>
          <a:p>
            <a:pPr algn="l"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Local Unit Leaders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>How to Work Efficiently and Effectively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pPr algn="l"/>
            <a:endParaRPr lang="en-US" dirty="0" smtClean="0"/>
          </a:p>
          <a:p>
            <a:pPr algn="l"/>
            <a:endParaRPr lang="en-US" sz="2400" dirty="0" smtClean="0"/>
          </a:p>
          <a:p>
            <a:pPr algn="l"/>
            <a:endParaRPr lang="en-US" sz="2400" dirty="0" smtClean="0"/>
          </a:p>
          <a:p>
            <a:pPr algn="l"/>
            <a:r>
              <a:rPr lang="en-US" sz="2000" dirty="0" smtClean="0"/>
              <a:t>NPTA</a:t>
            </a:r>
            <a:endParaRPr lang="en-US" sz="2000" dirty="0" smtClean="0"/>
          </a:p>
          <a:p>
            <a:pPr algn="l"/>
            <a:r>
              <a:rPr lang="en-US" sz="2000" dirty="0" smtClean="0"/>
              <a:t>June 2013</a:t>
            </a:r>
            <a:endParaRPr lang="en-US" sz="2000" dirty="0" smtClean="0"/>
          </a:p>
          <a:p>
            <a:pPr algn="l"/>
            <a:endParaRPr lang="en-US" sz="2000" dirty="0" smtClean="0"/>
          </a:p>
          <a:p>
            <a:pPr algn="l"/>
            <a:endParaRPr lang="en-US" sz="1800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National PTA  June 2013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FECA31F-AA73-4DAC-84C4-2EE0123A7767}" type="slidenum">
              <a:rPr lang="en-US" sz="1400" smtClean="0"/>
              <a:pPr/>
              <a:t>10</a:t>
            </a:fld>
            <a:endParaRPr lang="en-US" sz="1400" smtClean="0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PROCEDURE BOOK	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 typeface="Monotype Sorts" charset="2"/>
              <a:buNone/>
            </a:pPr>
            <a:r>
              <a:rPr lang="en-US" smtClean="0"/>
              <a:t>RECORD OF ACTIVITIES</a:t>
            </a:r>
          </a:p>
          <a:p>
            <a:pPr>
              <a:buFont typeface="Monotype Sorts" charset="2"/>
              <a:buNone/>
            </a:pPr>
            <a:r>
              <a:rPr lang="en-US" smtClean="0"/>
              <a:t>WORK OF PTA</a:t>
            </a:r>
          </a:p>
          <a:p>
            <a:pPr>
              <a:buFont typeface="Monotype Sorts" charset="2"/>
              <a:buNone/>
            </a:pPr>
            <a:r>
              <a:rPr lang="en-US" smtClean="0"/>
              <a:t>MATERIALS</a:t>
            </a:r>
          </a:p>
          <a:p>
            <a:pPr>
              <a:buFont typeface="Monotype Sorts" charset="2"/>
              <a:buNone/>
            </a:pPr>
            <a:r>
              <a:rPr lang="en-US" smtClean="0"/>
              <a:t>SUCCESSOR</a:t>
            </a:r>
          </a:p>
        </p:txBody>
      </p:sp>
      <p:graphicFrame>
        <p:nvGraphicFramePr>
          <p:cNvPr id="13319" name="Object 4"/>
          <p:cNvGraphicFramePr>
            <a:graphicFrameLocks/>
          </p:cNvGraphicFramePr>
          <p:nvPr/>
        </p:nvGraphicFramePr>
        <p:xfrm>
          <a:off x="5715000" y="2514600"/>
          <a:ext cx="2590800" cy="350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Clip" r:id="rId4" imgW="629392" imgH="643095" progId="MS_ClipArt_Gallery.5">
                  <p:embed/>
                </p:oleObj>
              </mc:Choice>
              <mc:Fallback>
                <p:oleObj name="Clip" r:id="rId4" imgW="629392" imgH="643095" progId="MS_ClipArt_Gallery.5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2514600"/>
                        <a:ext cx="2590800" cy="350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National PTA  June 2013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48E5231-7948-4442-A257-FF619C3C5DD0}" type="slidenum">
              <a:rPr lang="en-US" sz="1400" smtClean="0"/>
              <a:pPr/>
              <a:t>11</a:t>
            </a:fld>
            <a:endParaRPr lang="en-US" sz="1400" smtClean="0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GRANT AGREEMENT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2400" y="1981200"/>
            <a:ext cx="4495800" cy="4114800"/>
          </a:xfrm>
          <a:noFill/>
        </p:spPr>
        <p:txBody>
          <a:bodyPr/>
          <a:lstStyle/>
          <a:p>
            <a:pPr>
              <a:buFont typeface="Monotype Sorts" charset="2"/>
              <a:buNone/>
            </a:pPr>
            <a:r>
              <a:rPr lang="en-US" smtClean="0"/>
              <a:t>   FOR THE PURPOSES OF DONATING FUNDS IN LIEU OF MERCHANDISE TO THE SCHOOL OR SCHOOL SYSTEM</a:t>
            </a:r>
          </a:p>
        </p:txBody>
      </p:sp>
      <p:graphicFrame>
        <p:nvGraphicFramePr>
          <p:cNvPr id="14343" name="Object 4"/>
          <p:cNvGraphicFramePr>
            <a:graphicFrameLocks/>
          </p:cNvGraphicFramePr>
          <p:nvPr/>
        </p:nvGraphicFramePr>
        <p:xfrm>
          <a:off x="914400" y="2057400"/>
          <a:ext cx="30480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4" name="Clip" r:id="rId4" imgW="1829714" imgH="1574597" progId="MS_ClipArt_Gallery.5">
                  <p:embed/>
                </p:oleObj>
              </mc:Choice>
              <mc:Fallback>
                <p:oleObj name="Clip" r:id="rId4" imgW="1829714" imgH="1574597" progId="MS_ClipArt_Gallery.5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057400"/>
                        <a:ext cx="3048000" cy="365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National PTA  June 2013</a:t>
            </a:r>
          </a:p>
        </p:txBody>
      </p:sp>
      <p:sp>
        <p:nvSpPr>
          <p:cNvPr id="1536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815C7B9-F04A-429F-AD2D-24D79F3CA300}" type="slidenum">
              <a:rPr lang="en-US" sz="1400" smtClean="0"/>
              <a:pPr/>
              <a:t>12</a:t>
            </a:fld>
            <a:endParaRPr lang="en-US" sz="1400" smtClean="0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u="sng" smtClean="0"/>
              <a:t>STRATEGY CHART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sz="half" idx="1"/>
          </p:nvPr>
        </p:nvSpPr>
        <p:spPr>
          <a:noFill/>
        </p:spPr>
        <p:txBody>
          <a:bodyPr/>
          <a:lstStyle/>
          <a:p>
            <a:r>
              <a:rPr lang="en-US" smtClean="0"/>
              <a:t>FOCUSED</a:t>
            </a:r>
          </a:p>
          <a:p>
            <a:r>
              <a:rPr lang="en-US" smtClean="0"/>
              <a:t>STRENGTHS</a:t>
            </a:r>
          </a:p>
          <a:p>
            <a:r>
              <a:rPr lang="en-US" smtClean="0"/>
              <a:t>WEAKNESSES</a:t>
            </a:r>
          </a:p>
          <a:p>
            <a:r>
              <a:rPr lang="en-US" smtClean="0"/>
              <a:t>ALLIES</a:t>
            </a:r>
          </a:p>
          <a:p>
            <a:r>
              <a:rPr lang="en-US" smtClean="0"/>
              <a:t>OPPONENTS</a:t>
            </a:r>
          </a:p>
          <a:p>
            <a:r>
              <a:rPr lang="en-US" smtClean="0"/>
              <a:t>TARGETS</a:t>
            </a:r>
          </a:p>
        </p:txBody>
      </p:sp>
      <p:sp>
        <p:nvSpPr>
          <p:cNvPr id="15367" name="Rectangle 4"/>
          <p:cNvSpPr>
            <a:spLocks noGrp="1" noChangeArrowheads="1"/>
          </p:cNvSpPr>
          <p:nvPr>
            <p:ph type="body" sz="half" idx="2"/>
          </p:nvPr>
        </p:nvSpPr>
        <p:spPr>
          <a:noFill/>
        </p:spPr>
        <p:txBody>
          <a:bodyPr/>
          <a:lstStyle/>
          <a:p>
            <a:r>
              <a:rPr lang="en-US" smtClean="0"/>
              <a:t>MESSAGE/SLOGAN</a:t>
            </a:r>
          </a:p>
          <a:p>
            <a:r>
              <a:rPr lang="en-US" smtClean="0"/>
              <a:t>MEDIA OUTLETS</a:t>
            </a:r>
          </a:p>
          <a:p>
            <a:r>
              <a:rPr lang="en-US" smtClean="0"/>
              <a:t>TACTICS</a:t>
            </a:r>
          </a:p>
          <a:p>
            <a:r>
              <a:rPr lang="en-US" smtClean="0"/>
              <a:t>TIMELINE</a:t>
            </a:r>
          </a:p>
          <a:p>
            <a:r>
              <a:rPr lang="en-US" smtClean="0"/>
              <a:t>RESOURCES</a:t>
            </a:r>
          </a:p>
          <a:p>
            <a:r>
              <a:rPr lang="en-US" smtClean="0"/>
              <a:t>EVALUATION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National PTA  June 2013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9FCF58A-4D60-4F2A-A7C8-0232C6B1AF66}" type="slidenum">
              <a:rPr lang="en-US" sz="1400" smtClean="0"/>
              <a:pPr/>
              <a:t>13</a:t>
            </a:fld>
            <a:endParaRPr lang="en-US" sz="1400" smtClean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743200" y="304800"/>
            <a:ext cx="5486400" cy="5791200"/>
          </a:xfrm>
          <a:noFill/>
        </p:spPr>
        <p:txBody>
          <a:bodyPr/>
          <a:lstStyle/>
          <a:p>
            <a:pPr>
              <a:buFont typeface="Monotype Sorts" charset="2"/>
              <a:buNone/>
            </a:pPr>
            <a:endParaRPr lang="en-US" sz="4400" smtClean="0"/>
          </a:p>
          <a:p>
            <a:r>
              <a:rPr lang="en-US" sz="4400" smtClean="0"/>
              <a:t>S		specific	</a:t>
            </a:r>
          </a:p>
          <a:p>
            <a:r>
              <a:rPr lang="en-US" sz="4400" smtClean="0"/>
              <a:t>M		measurable</a:t>
            </a:r>
          </a:p>
          <a:p>
            <a:r>
              <a:rPr lang="en-US" sz="4400" smtClean="0"/>
              <a:t>A		attainable</a:t>
            </a:r>
          </a:p>
          <a:p>
            <a:r>
              <a:rPr lang="en-US" sz="4400" smtClean="0"/>
              <a:t>R		realistic</a:t>
            </a:r>
          </a:p>
          <a:p>
            <a:r>
              <a:rPr lang="en-US" sz="4400" smtClean="0"/>
              <a:t>T		timely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National PTA  June 2013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57634F2-4A1F-442C-80DA-8943A012A305}" type="slidenum">
              <a:rPr lang="en-US" sz="1400" smtClean="0"/>
              <a:pPr/>
              <a:t>14</a:t>
            </a:fld>
            <a:endParaRPr lang="en-US" sz="1400" smtClean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533400"/>
            <a:ext cx="7772400" cy="1981200"/>
          </a:xfrm>
          <a:noFill/>
        </p:spPr>
        <p:txBody>
          <a:bodyPr/>
          <a:lstStyle/>
          <a:p>
            <a:pPr>
              <a:buFont typeface="Monotype Sorts" charset="2"/>
              <a:buNone/>
            </a:pPr>
            <a:endParaRPr lang="en-US" smtClean="0"/>
          </a:p>
          <a:p>
            <a:pPr algn="ctr">
              <a:buFont typeface="Monotype Sorts" charset="2"/>
              <a:buNone/>
            </a:pPr>
            <a:r>
              <a:rPr lang="en-US" sz="4800" smtClean="0"/>
              <a:t>WHAT KEEPS US FROM CONNECTING</a:t>
            </a:r>
            <a:endParaRPr lang="en-US" smtClean="0"/>
          </a:p>
          <a:p>
            <a:pPr>
              <a:buFont typeface="Monotype Sorts" charset="2"/>
              <a:buNone/>
            </a:pPr>
            <a:endParaRPr lang="en-US" smtClean="0"/>
          </a:p>
          <a:p>
            <a:pPr>
              <a:buFont typeface="Monotype Sorts" charset="2"/>
              <a:buNone/>
            </a:pPr>
            <a:endParaRPr lang="en-US" smtClean="0"/>
          </a:p>
          <a:p>
            <a:pPr algn="ctr">
              <a:buFont typeface="Monotype Sorts" charset="2"/>
              <a:buNone/>
            </a:pPr>
            <a:r>
              <a:rPr lang="en-US" sz="7200" smtClean="0"/>
              <a:t>1 + 1 = 3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National PTA  June 2013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C2806CC-63CF-46D9-B191-095BEF7786F5}" type="slidenum">
              <a:rPr lang="en-US" sz="1400" smtClean="0"/>
              <a:pPr/>
              <a:t>15</a:t>
            </a:fld>
            <a:endParaRPr lang="en-US" sz="1400" smtClean="0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THE MEETING</a:t>
            </a:r>
          </a:p>
        </p:txBody>
      </p:sp>
      <p:graphicFrame>
        <p:nvGraphicFramePr>
          <p:cNvPr id="18438" name="Object 3"/>
          <p:cNvGraphicFramePr>
            <a:graphicFrameLocks/>
          </p:cNvGraphicFramePr>
          <p:nvPr/>
        </p:nvGraphicFramePr>
        <p:xfrm>
          <a:off x="3810000" y="1676400"/>
          <a:ext cx="1676400" cy="396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9" name="Clip" r:id="rId4" imgW="989381" imgH="2070202" progId="MS_ClipArt_Gallery.5">
                  <p:embed/>
                </p:oleObj>
              </mc:Choice>
              <mc:Fallback>
                <p:oleObj name="Clip" r:id="rId4" imgW="989381" imgH="2070202" progId="MS_ClipArt_Gallery.5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1676400"/>
                        <a:ext cx="1676400" cy="396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National PTA  June 2013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0A5C3AA-4663-4E3F-A5CF-43DA012E10EF}" type="slidenum">
              <a:rPr lang="en-US" sz="1400" smtClean="0"/>
              <a:pPr/>
              <a:t>16</a:t>
            </a:fld>
            <a:endParaRPr lang="en-US" sz="1400" smtClean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DEADLY MEETING SINS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TIME LEAKS</a:t>
            </a:r>
          </a:p>
          <a:p>
            <a:r>
              <a:rPr lang="en-US" smtClean="0"/>
              <a:t>UNFOCUSED AGENDA</a:t>
            </a:r>
          </a:p>
          <a:p>
            <a:r>
              <a:rPr lang="en-US" smtClean="0"/>
              <a:t>IDEA ASSASSINS</a:t>
            </a:r>
          </a:p>
          <a:p>
            <a:r>
              <a:rPr lang="en-US" smtClean="0"/>
              <a:t>HIDDEN AGENDAS</a:t>
            </a:r>
          </a:p>
          <a:p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National PTA  June 2013</a:t>
            </a:r>
          </a:p>
        </p:txBody>
      </p:sp>
      <p:sp>
        <p:nvSpPr>
          <p:cNvPr id="2048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1A74F10-D870-4EB6-A3F2-09952776178A}" type="slidenum">
              <a:rPr lang="en-US" sz="1400" smtClean="0"/>
              <a:pPr/>
              <a:t>17</a:t>
            </a:fld>
            <a:endParaRPr lang="en-US" sz="1400" smtClean="0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 STRATEGIES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sz="half" idx="1"/>
          </p:nvPr>
        </p:nvSpPr>
        <p:spPr>
          <a:noFill/>
        </p:spPr>
        <p:txBody>
          <a:bodyPr/>
          <a:lstStyle/>
          <a:p>
            <a:r>
              <a:rPr lang="en-US" sz="2400" smtClean="0"/>
              <a:t>IS THE MEETING NECESSARY</a:t>
            </a:r>
          </a:p>
          <a:p>
            <a:r>
              <a:rPr lang="en-US" sz="2400" smtClean="0"/>
              <a:t>SET GROUND RULES BEFORE HAND</a:t>
            </a:r>
          </a:p>
          <a:p>
            <a:r>
              <a:rPr lang="en-US" sz="2400" smtClean="0"/>
              <a:t>SET TIME LIMITS</a:t>
            </a:r>
          </a:p>
          <a:p>
            <a:r>
              <a:rPr lang="en-US" sz="2400" smtClean="0"/>
              <a:t>PLEASE--NO WAR STORIES</a:t>
            </a:r>
          </a:p>
        </p:txBody>
      </p:sp>
      <p:sp>
        <p:nvSpPr>
          <p:cNvPr id="20487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400" smtClean="0"/>
              <a:t>ONE MEETING - ONE VOICE</a:t>
            </a:r>
          </a:p>
          <a:p>
            <a:r>
              <a:rPr lang="en-US" sz="2400" smtClean="0"/>
              <a:t>IF YOU’RE GONNA LEAD---THEN LEAD</a:t>
            </a:r>
          </a:p>
          <a:p>
            <a:r>
              <a:rPr lang="en-US" sz="2400" smtClean="0"/>
              <a:t>HAVE A REAL AGENDA</a:t>
            </a:r>
          </a:p>
          <a:p>
            <a:r>
              <a:rPr lang="en-US" sz="2400" smtClean="0"/>
              <a:t>PARK SOME ITEMS</a:t>
            </a:r>
          </a:p>
          <a:p>
            <a:r>
              <a:rPr lang="en-US" sz="2400" smtClean="0"/>
              <a:t>THE ART OF LANGUAGE</a:t>
            </a:r>
          </a:p>
          <a:p>
            <a:endParaRPr lang="en-US" sz="240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National PTA  June 2013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7704ED9-718F-4A32-B22B-ED6FA0187E98}" type="slidenum">
              <a:rPr lang="en-US" sz="1400" smtClean="0"/>
              <a:pPr/>
              <a:t>18</a:t>
            </a:fld>
            <a:endParaRPr lang="en-US" sz="1400" smtClean="0"/>
          </a:p>
        </p:txBody>
      </p:sp>
      <p:graphicFrame>
        <p:nvGraphicFramePr>
          <p:cNvPr id="21509" name="Object 2"/>
          <p:cNvGraphicFramePr>
            <a:graphicFrameLocks/>
          </p:cNvGraphicFramePr>
          <p:nvPr/>
        </p:nvGraphicFramePr>
        <p:xfrm>
          <a:off x="3644900" y="2293938"/>
          <a:ext cx="1835150" cy="225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0" name="Clip" r:id="rId3" imgW="1845259" imgH="2261311" progId="MS_ClipArt_Gallery.5">
                  <p:embed/>
                </p:oleObj>
              </mc:Choice>
              <mc:Fallback>
                <p:oleObj name="Clip" r:id="rId3" imgW="1845259" imgH="2261311" progId="MS_ClipArt_Gallery.5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4900" y="2293938"/>
                        <a:ext cx="1835150" cy="2251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57200"/>
            <a:ext cx="8534400" cy="5562600"/>
          </a:xfrm>
          <a:noFill/>
        </p:spPr>
        <p:txBody>
          <a:bodyPr/>
          <a:lstStyle/>
          <a:p>
            <a:r>
              <a:rPr lang="en-US" smtClean="0"/>
              <a:t>NATURE’S GREATEST FORCE</a:t>
            </a:r>
          </a:p>
          <a:p>
            <a:r>
              <a:rPr lang="en-US" smtClean="0"/>
              <a:t>NOTHING CAN STOP IT</a:t>
            </a:r>
          </a:p>
          <a:p>
            <a:r>
              <a:rPr lang="en-US" smtClean="0"/>
              <a:t>NOTHING CAN ALTER IT</a:t>
            </a:r>
          </a:p>
          <a:p>
            <a:r>
              <a:rPr lang="en-US" smtClean="0"/>
              <a:t>IT CANNOT BE FELT</a:t>
            </a:r>
          </a:p>
          <a:p>
            <a:r>
              <a:rPr lang="en-US" smtClean="0"/>
              <a:t>IT CANNOT BE SEEN</a:t>
            </a:r>
          </a:p>
          <a:p>
            <a:r>
              <a:rPr lang="en-US" sz="2800" smtClean="0"/>
              <a:t>IT HAS THE MOST PROFOUND EFFECT ON US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1371600" y="609600"/>
            <a:ext cx="6477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u="sng"/>
              <a:t>SOLVE THIS RIDDLE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sz="4000" smtClean="0"/>
              <a:t>IT’S NOT THE POSITION THAT MAKES THE LEADER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IT’S THE LEADER THAT MAKES THE POSITION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371600"/>
            <a:ext cx="8077200" cy="3810000"/>
          </a:xfrm>
          <a:noFill/>
        </p:spPr>
        <p:txBody>
          <a:bodyPr/>
          <a:lstStyle/>
          <a:p>
            <a:r>
              <a:rPr lang="en-US" sz="14200" b="1" smtClean="0"/>
              <a:t>T  I  M  E</a:t>
            </a:r>
            <a:r>
              <a:rPr lang="en-US" b="1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National PTA  June 2013</a:t>
            </a: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EAECBBC-E8CF-47D9-8D74-0C926A0BCA13}" type="slidenum">
              <a:rPr lang="en-US" sz="1400" smtClean="0"/>
              <a:pPr/>
              <a:t>21</a:t>
            </a:fld>
            <a:endParaRPr lang="en-US" sz="1400" smtClean="0"/>
          </a:p>
        </p:txBody>
      </p:sp>
      <p:graphicFrame>
        <p:nvGraphicFramePr>
          <p:cNvPr id="24581" name="Object 2"/>
          <p:cNvGraphicFramePr>
            <a:graphicFrameLocks/>
          </p:cNvGraphicFramePr>
          <p:nvPr/>
        </p:nvGraphicFramePr>
        <p:xfrm>
          <a:off x="3292475" y="2286000"/>
          <a:ext cx="2538413" cy="226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2" name="Clip" r:id="rId3" imgW="2548433" imgH="2275942" progId="MS_ClipArt_Gallery.5">
                  <p:embed/>
                </p:oleObj>
              </mc:Choice>
              <mc:Fallback>
                <p:oleObj name="Clip" r:id="rId3" imgW="2548433" imgH="2275942" progId="MS_ClipArt_Gallery.5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2475" y="2286000"/>
                        <a:ext cx="2538413" cy="226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National PTA  June 2013</a:t>
            </a:r>
          </a:p>
        </p:txBody>
      </p:sp>
      <p:sp>
        <p:nvSpPr>
          <p:cNvPr id="2560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41860F5-E6B4-4E80-AE15-8E4B90A9BD42}" type="slidenum">
              <a:rPr lang="en-US" sz="1400" smtClean="0"/>
              <a:pPr/>
              <a:t>22</a:t>
            </a:fld>
            <a:endParaRPr lang="en-US" sz="1400" smtClean="0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EFFICIENT vs. EFFECTIVE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92150" y="1987550"/>
            <a:ext cx="3797300" cy="4102100"/>
          </a:xfr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3600" smtClean="0"/>
              <a:t>DOING THINGS RIGHT</a:t>
            </a:r>
          </a:p>
          <a:p>
            <a:r>
              <a:rPr lang="en-US" sz="3600" smtClean="0"/>
              <a:t>LEAST AMOUNT OF WASTED TIME</a:t>
            </a:r>
          </a:p>
        </p:txBody>
      </p:sp>
      <p:sp>
        <p:nvSpPr>
          <p:cNvPr id="2560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54550" y="1987550"/>
            <a:ext cx="3797300" cy="4102100"/>
          </a:xfr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3600" smtClean="0"/>
              <a:t>DOING THE RIGHT THINGS</a:t>
            </a:r>
          </a:p>
          <a:p>
            <a:r>
              <a:rPr lang="en-US" sz="3600" smtClean="0"/>
              <a:t>DOING THINGS THAT YIELD RESULTS</a:t>
            </a:r>
          </a:p>
        </p:txBody>
      </p:sp>
      <p:sp>
        <p:nvSpPr>
          <p:cNvPr id="25608" name="Line 5"/>
          <p:cNvSpPr>
            <a:spLocks noChangeShapeType="1"/>
          </p:cNvSpPr>
          <p:nvPr/>
        </p:nvSpPr>
        <p:spPr bwMode="auto">
          <a:xfrm>
            <a:off x="2286000" y="15240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9" name="Line 6"/>
          <p:cNvSpPr>
            <a:spLocks noChangeShapeType="1"/>
          </p:cNvSpPr>
          <p:nvPr/>
        </p:nvSpPr>
        <p:spPr bwMode="auto">
          <a:xfrm>
            <a:off x="6629400" y="15240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National PTA  June 2013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29C09CE-BA6C-4F33-8878-2F1355539B20}" type="slidenum">
              <a:rPr lang="en-US" sz="1400" smtClean="0"/>
              <a:pPr/>
              <a:t>23</a:t>
            </a:fld>
            <a:endParaRPr lang="en-US" sz="1400" smtClean="0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ELEMENTS, DEAR WATSON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lvl="1"/>
            <a:r>
              <a:rPr lang="en-US" sz="3600" smtClean="0"/>
              <a:t>GROUP INPUT</a:t>
            </a:r>
          </a:p>
          <a:p>
            <a:pPr lvl="1"/>
            <a:r>
              <a:rPr lang="en-US" sz="3600" smtClean="0"/>
              <a:t>CLEAR</a:t>
            </a:r>
          </a:p>
          <a:p>
            <a:pPr lvl="1"/>
            <a:r>
              <a:rPr lang="en-US" sz="3600" smtClean="0"/>
              <a:t>RELEVANT AND SPECIFIC</a:t>
            </a:r>
          </a:p>
          <a:p>
            <a:pPr lvl="1"/>
            <a:r>
              <a:rPr lang="en-US" sz="3600" smtClean="0"/>
              <a:t>PRIORITIZED</a:t>
            </a:r>
          </a:p>
          <a:p>
            <a:pPr lvl="1"/>
            <a:r>
              <a:rPr lang="en-US" sz="3600" smtClean="0"/>
              <a:t>PLANNED </a:t>
            </a:r>
          </a:p>
          <a:p>
            <a:pPr lvl="1"/>
            <a:r>
              <a:rPr lang="en-US" sz="3600" smtClean="0"/>
              <a:t>EVALUATED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National PTA  June 2013</a:t>
            </a: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F2DD719-FEC7-4C06-8538-FC9D41EC42D7}" type="slidenum">
              <a:rPr lang="en-US" sz="1400" smtClean="0"/>
              <a:pPr/>
              <a:t>24</a:t>
            </a:fld>
            <a:endParaRPr lang="en-US" sz="1400" smtClean="0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handouts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7772400" cy="4419600"/>
          </a:xfrm>
        </p:spPr>
        <p:txBody>
          <a:bodyPr/>
          <a:lstStyle/>
          <a:p>
            <a:r>
              <a:rPr lang="en-US" sz="2000" smtClean="0"/>
              <a:t>PTA INTEREST SURVEY</a:t>
            </a:r>
          </a:p>
          <a:p>
            <a:r>
              <a:rPr lang="en-US" sz="2000" smtClean="0"/>
              <a:t>PLAN OF WORK</a:t>
            </a:r>
          </a:p>
          <a:p>
            <a:r>
              <a:rPr lang="en-US" sz="2000" smtClean="0"/>
              <a:t>PROCEDURE BOOK</a:t>
            </a:r>
          </a:p>
          <a:p>
            <a:r>
              <a:rPr lang="en-US" sz="2000" smtClean="0"/>
              <a:t>GRANT AGREEMENT</a:t>
            </a:r>
          </a:p>
          <a:p>
            <a:r>
              <a:rPr lang="en-US" sz="2000" smtClean="0"/>
              <a:t>STRATEGY CHART –blank</a:t>
            </a:r>
          </a:p>
          <a:p>
            <a:r>
              <a:rPr lang="en-US" sz="2000" smtClean="0"/>
              <a:t>STRATEGY CHART – matrix</a:t>
            </a:r>
          </a:p>
          <a:p>
            <a:r>
              <a:rPr lang="en-US" sz="2000" smtClean="0"/>
              <a:t>SMART – delegation form</a:t>
            </a:r>
          </a:p>
          <a:p>
            <a:r>
              <a:rPr lang="en-US" sz="2000" smtClean="0"/>
              <a:t>MINUTES – template</a:t>
            </a:r>
          </a:p>
          <a:p>
            <a:r>
              <a:rPr lang="en-US" sz="2000" smtClean="0"/>
              <a:t>MEETING – template</a:t>
            </a:r>
          </a:p>
          <a:p>
            <a:r>
              <a:rPr lang="en-US" sz="2000" smtClean="0"/>
              <a:t>COMMITTEE REPORT – template</a:t>
            </a:r>
          </a:p>
          <a:p>
            <a:r>
              <a:rPr lang="en-US" sz="2000" smtClean="0"/>
              <a:t>BRAINSTORMING</a:t>
            </a:r>
          </a:p>
          <a:p>
            <a:pPr>
              <a:buFont typeface="Monotype Sorts" charset="2"/>
              <a:buNone/>
            </a:pPr>
            <a:endParaRPr lang="en-US" sz="200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National PTA  June 2013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AC6D916-BCC7-4956-AC00-9A5BE1FD99D0}" type="slidenum">
              <a:rPr lang="en-US" sz="1400" smtClean="0"/>
              <a:pPr/>
              <a:t>25</a:t>
            </a:fld>
            <a:endParaRPr lang="en-US" sz="1400" smtClean="0"/>
          </a:p>
        </p:txBody>
      </p:sp>
      <p:graphicFrame>
        <p:nvGraphicFramePr>
          <p:cNvPr id="28677" name="Object 2"/>
          <p:cNvGraphicFramePr>
            <a:graphicFrameLocks/>
          </p:cNvGraphicFramePr>
          <p:nvPr/>
        </p:nvGraphicFramePr>
        <p:xfrm>
          <a:off x="2971800" y="914400"/>
          <a:ext cx="3124200" cy="487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8" name="Clip" r:id="rId4" imgW="2029968" imgH="2262226" progId="MS_ClipArt_Gallery.5">
                  <p:embed/>
                </p:oleObj>
              </mc:Choice>
              <mc:Fallback>
                <p:oleObj name="Clip" r:id="rId4" imgW="2029968" imgH="2262226" progId="MS_ClipArt_Gallery.5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914400"/>
                        <a:ext cx="3124200" cy="487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National PTA  June 2013</a:t>
            </a: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CBC591-52C6-4ABE-A3C0-EEFE79772AD0}" type="slidenum">
              <a:rPr lang="en-US" sz="1400" smtClean="0"/>
              <a:pPr/>
              <a:t>26</a:t>
            </a:fld>
            <a:endParaRPr lang="en-US" sz="1400" smtClean="0"/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Monotype Sorts" charset="2"/>
              <a:buNone/>
            </a:pPr>
            <a:endParaRPr lang="en-US" smtClean="0"/>
          </a:p>
          <a:p>
            <a:pPr algn="ctr">
              <a:buFont typeface="Monotype Sorts" charset="2"/>
              <a:buNone/>
            </a:pPr>
            <a:endParaRPr lang="en-US" smtClean="0"/>
          </a:p>
          <a:p>
            <a:pPr algn="ctr">
              <a:buFont typeface="Monotype Sorts" charset="2"/>
              <a:buNone/>
            </a:pPr>
            <a:endParaRPr lang="en-US" smtClean="0"/>
          </a:p>
          <a:p>
            <a:pPr algn="ctr">
              <a:buFont typeface="Monotype Sorts" charset="2"/>
              <a:buNone/>
            </a:pPr>
            <a:r>
              <a:rPr lang="en-US" sz="4000" smtClean="0"/>
              <a:t>Q  &amp;  A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National PTA  June 2013</a:t>
            </a:r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885981F-E8C7-4CF0-A88B-55C2FE990046}" type="slidenum">
              <a:rPr lang="en-US" sz="1400" smtClean="0"/>
              <a:pPr/>
              <a:t>27</a:t>
            </a:fld>
            <a:endParaRPr lang="en-US" sz="1400" smtClean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Monotype Sorts" charset="2"/>
              <a:buNone/>
            </a:pPr>
            <a:r>
              <a:rPr lang="en-US" smtClean="0"/>
              <a:t>THANK YOU</a:t>
            </a:r>
          </a:p>
          <a:p>
            <a:pPr algn="ctr">
              <a:buFont typeface="Monotype Sorts" charset="2"/>
              <a:buNone/>
            </a:pPr>
            <a:endParaRPr lang="en-US" smtClean="0"/>
          </a:p>
          <a:p>
            <a:pPr algn="ctr">
              <a:buFont typeface="Monotype Sorts" charset="2"/>
              <a:buNone/>
            </a:pPr>
            <a:r>
              <a:rPr lang="en-US" smtClean="0"/>
              <a:t>YOU WERE AWESOME!!!!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National PTA  June 2013</a:t>
            </a:r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F41553F-8674-4A11-B55B-4CCFEC4073EB}" type="slidenum">
              <a:rPr lang="en-US" sz="1400" smtClean="0"/>
              <a:pPr/>
              <a:t>28</a:t>
            </a:fld>
            <a:endParaRPr lang="en-US" sz="1400" smtClean="0"/>
          </a:p>
        </p:txBody>
      </p:sp>
      <p:sp>
        <p:nvSpPr>
          <p:cNvPr id="317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685800"/>
            <a:ext cx="7772400" cy="5410200"/>
          </a:xfrm>
          <a:noFill/>
        </p:spPr>
        <p:txBody>
          <a:bodyPr/>
          <a:lstStyle/>
          <a:p>
            <a:pPr algn="ctr">
              <a:buFont typeface="Monotype Sorts" charset="2"/>
              <a:buNone/>
            </a:pPr>
            <a:r>
              <a:rPr lang="en-US" sz="5400" smtClean="0"/>
              <a:t>don’t be afraid to try something new</a:t>
            </a:r>
          </a:p>
          <a:p>
            <a:pPr algn="ctr">
              <a:buFont typeface="Monotype Sorts" charset="2"/>
              <a:buNone/>
            </a:pPr>
            <a:r>
              <a:rPr lang="en-US" sz="5400" smtClean="0"/>
              <a:t>remember, amateurs built the Ark...professionals built the Titanic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National PTA  June 2013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AB4721A-5CD2-4102-9C04-FEE1AC8E42E8}" type="slidenum">
              <a:rPr lang="en-US" sz="1400" smtClean="0"/>
              <a:pPr/>
              <a:t>3</a:t>
            </a:fld>
            <a:endParaRPr lang="en-US" sz="1400" smtClean="0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 smtClean="0"/>
              <a:t>LEADERSHIP </a:t>
            </a:r>
            <a:endParaRPr lang="en-US" sz="4000" dirty="0" smtClean="0"/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LEADERSHIP </a:t>
            </a:r>
            <a:endParaRPr lang="en-US" dirty="0" smtClean="0"/>
          </a:p>
          <a:p>
            <a:pPr lvl="1"/>
            <a:r>
              <a:rPr lang="en-US" dirty="0" smtClean="0"/>
              <a:t>LEADERSHIP IS INFLUENCE</a:t>
            </a:r>
          </a:p>
          <a:p>
            <a:pPr lvl="1">
              <a:buFontTx/>
              <a:buNone/>
            </a:pPr>
            <a:endParaRPr lang="en-US" dirty="0" smtClean="0"/>
          </a:p>
          <a:p>
            <a:pPr lvl="1"/>
            <a:r>
              <a:rPr lang="en-US" dirty="0" smtClean="0"/>
              <a:t>TRUE LEADERSHIP CANNOT BE APPOINTED, AWARDED OR ASSIGNED…IT MUST BE EARNED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National PTA  June 2013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8C4D46E-A969-4C0A-AE84-B21A7251395D}" type="slidenum">
              <a:rPr lang="en-US" sz="1400" smtClean="0"/>
              <a:pPr/>
              <a:t>4</a:t>
            </a:fld>
            <a:endParaRPr lang="en-US" sz="1400" smtClean="0"/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Summary of Course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LEARN HOW TO SET GOALS</a:t>
            </a:r>
          </a:p>
          <a:p>
            <a:r>
              <a:rPr lang="en-US" smtClean="0"/>
              <a:t>SHARE THE VALUE OF PLAN OF WORK &amp; PROCEDURE BOOKS</a:t>
            </a:r>
          </a:p>
          <a:p>
            <a:r>
              <a:rPr lang="en-US" smtClean="0"/>
              <a:t>DISCUSS MEETINGS</a:t>
            </a:r>
          </a:p>
          <a:p>
            <a:r>
              <a:rPr lang="en-US" smtClean="0"/>
              <a:t>Q &amp; A</a:t>
            </a:r>
          </a:p>
          <a:p>
            <a:r>
              <a:rPr lang="en-US" smtClean="0"/>
              <a:t>IDENTIFY RESOURCES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National PTA  June 2013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smweigh@aol.com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8C2E8A4-2C00-4E5F-8086-A68CA41AFDEB}" type="slidenum">
              <a:rPr lang="en-US" sz="1400" smtClean="0"/>
              <a:pPr/>
              <a:t>5</a:t>
            </a:fld>
            <a:endParaRPr lang="en-US" sz="1400" smtClean="0"/>
          </a:p>
        </p:txBody>
      </p:sp>
      <p:graphicFrame>
        <p:nvGraphicFramePr>
          <p:cNvPr id="8197" name="Object 2"/>
          <p:cNvGraphicFramePr>
            <a:graphicFrameLocks/>
          </p:cNvGraphicFramePr>
          <p:nvPr/>
        </p:nvGraphicFramePr>
        <p:xfrm>
          <a:off x="4189413" y="2292350"/>
          <a:ext cx="744537" cy="225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Clip" r:id="rId3" imgW="754380" imgH="2262226" progId="MS_ClipArt_Gallery.5">
                  <p:embed/>
                </p:oleObj>
              </mc:Choice>
              <mc:Fallback>
                <p:oleObj name="Clip" r:id="rId3" imgW="754380" imgH="2262226" progId="MS_ClipArt_Gallery.5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9413" y="2292350"/>
                        <a:ext cx="744537" cy="2252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National PTA  June 2013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smweigh@aol.com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5C3D004-A3AA-4340-BE5B-CD06AF0630FE}" type="slidenum">
              <a:rPr lang="en-US" sz="1400" smtClean="0"/>
              <a:pPr/>
              <a:t>6</a:t>
            </a:fld>
            <a:endParaRPr lang="en-US" sz="1400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533400"/>
            <a:ext cx="7772400" cy="3048000"/>
          </a:xfrm>
          <a:noFill/>
        </p:spPr>
        <p:txBody>
          <a:bodyPr/>
          <a:lstStyle/>
          <a:p>
            <a:pPr algn="ctr">
              <a:buFont typeface="Monotype Sorts" charset="2"/>
              <a:buNone/>
            </a:pPr>
            <a:r>
              <a:rPr lang="en-US" sz="4400" smtClean="0"/>
              <a:t>THE MAJOR WORK OF OUR ASSOCIATION IS ACCOMPLISHED THROUGH COMMITTEE STRUCTURE</a:t>
            </a:r>
          </a:p>
        </p:txBody>
      </p:sp>
      <p:graphicFrame>
        <p:nvGraphicFramePr>
          <p:cNvPr id="9222" name="Object 3"/>
          <p:cNvGraphicFramePr>
            <a:graphicFrameLocks/>
          </p:cNvGraphicFramePr>
          <p:nvPr/>
        </p:nvGraphicFramePr>
        <p:xfrm>
          <a:off x="2286000" y="3810000"/>
          <a:ext cx="5867400" cy="150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Clip" r:id="rId4" imgW="3257093" imgH="1357884" progId="MS_ClipArt_Gallery.5">
                  <p:embed/>
                </p:oleObj>
              </mc:Choice>
              <mc:Fallback>
                <p:oleObj name="Clip" r:id="rId4" imgW="3257093" imgH="1357884" progId="MS_ClipArt_Gallery.5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3810000"/>
                        <a:ext cx="5867400" cy="1509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National PTA  June 2013</a:t>
            </a:r>
          </a:p>
        </p:txBody>
      </p:sp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0D06F35-B289-4B34-B682-2F30E4321F7C}" type="slidenum">
              <a:rPr lang="en-US" sz="1400" smtClean="0"/>
              <a:pPr/>
              <a:t>7</a:t>
            </a:fld>
            <a:endParaRPr lang="en-US" sz="1400" smtClean="0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/>
            </a:r>
            <a:br>
              <a:rPr lang="en-US" smtClean="0"/>
            </a:br>
            <a:r>
              <a:rPr lang="en-US" sz="4000" smtClean="0">
                <a:latin typeface="Andy" charset="0"/>
              </a:rPr>
              <a:t>COMMITTEE OF ONE</a:t>
            </a:r>
            <a:br>
              <a:rPr lang="en-US" sz="4000" smtClean="0">
                <a:latin typeface="Andy" charset="0"/>
              </a:rPr>
            </a:br>
            <a:r>
              <a:rPr lang="en-US" sz="4000" smtClean="0">
                <a:latin typeface="Andy" charset="0"/>
              </a:rPr>
              <a:t> </a:t>
            </a:r>
            <a:br>
              <a:rPr lang="en-US" sz="4000" smtClean="0">
                <a:latin typeface="Andy" charset="0"/>
              </a:rPr>
            </a:br>
            <a:endParaRPr lang="en-US" sz="4000" smtClean="0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 rot="-394403">
            <a:off x="381000" y="2438400"/>
            <a:ext cx="4343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b="1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atisse ITC" charset="0"/>
              </a:rPr>
              <a:t>D I F F I C U L T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 rot="982538">
            <a:off x="5486400" y="1371600"/>
            <a:ext cx="3962400" cy="240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defRPr/>
            </a:pPr>
            <a:r>
              <a:rPr lang="en-US"/>
              <a:t>		</a:t>
            </a:r>
          </a:p>
          <a:p>
            <a:pPr algn="ctr">
              <a:defRPr/>
            </a:pPr>
            <a:endParaRPr lang="en-US"/>
          </a:p>
          <a:p>
            <a:pPr algn="ctr">
              <a:defRPr/>
            </a:pPr>
            <a:endParaRPr lang="en-US"/>
          </a:p>
          <a:p>
            <a:pPr algn="ctr">
              <a:defRPr/>
            </a:pPr>
            <a:endParaRPr lang="en-US" sz="4000" b="1">
              <a:latin typeface="Bradley Hand ITC" pitchFamily="66" charset="0"/>
            </a:endParaRPr>
          </a:p>
          <a:p>
            <a:pPr algn="ctr">
              <a:defRPr/>
            </a:pP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radley Hand ITC" pitchFamily="66" charset="0"/>
              </a:rPr>
              <a:t>EXHAUSTING</a:t>
            </a:r>
          </a:p>
        </p:txBody>
      </p:sp>
      <p:graphicFrame>
        <p:nvGraphicFramePr>
          <p:cNvPr id="10248" name="Object 5"/>
          <p:cNvGraphicFramePr>
            <a:graphicFrameLocks/>
          </p:cNvGraphicFramePr>
          <p:nvPr/>
        </p:nvGraphicFramePr>
        <p:xfrm>
          <a:off x="2971800" y="2971800"/>
          <a:ext cx="3200400" cy="297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Clip" r:id="rId4" imgW="2088490" imgH="2263140" progId="MS_ClipArt_Gallery.5">
                  <p:embed/>
                </p:oleObj>
              </mc:Choice>
              <mc:Fallback>
                <p:oleObj name="Clip" r:id="rId4" imgW="2088490" imgH="2263140" progId="MS_ClipArt_Gallery.5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971800"/>
                        <a:ext cx="3200400" cy="297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National PTA  June 2013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C4A42CF-AB96-4672-9021-CAA9181C74F6}" type="slidenum">
              <a:rPr lang="en-US" sz="1400" smtClean="0"/>
              <a:pPr/>
              <a:t>8</a:t>
            </a:fld>
            <a:endParaRPr lang="en-US" sz="1400" smtClean="0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Connections 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 typeface="Monotype Sorts" charset="2"/>
              <a:buNone/>
            </a:pPr>
            <a:r>
              <a:rPr lang="en-US" b="1" smtClean="0">
                <a:solidFill>
                  <a:srgbClr val="003300"/>
                </a:solidFill>
              </a:rPr>
              <a:t>PLAN OF WORK</a:t>
            </a:r>
            <a:r>
              <a:rPr lang="en-US" smtClean="0"/>
              <a:t> supports…</a:t>
            </a:r>
          </a:p>
          <a:p>
            <a:pPr>
              <a:buFont typeface="Monotype Sorts" charset="2"/>
              <a:buNone/>
            </a:pPr>
            <a:endParaRPr lang="en-US" smtClean="0"/>
          </a:p>
          <a:p>
            <a:pPr>
              <a:buFont typeface="Monotype Sorts" charset="2"/>
              <a:buNone/>
            </a:pPr>
            <a:r>
              <a:rPr lang="en-US" smtClean="0"/>
              <a:t>		</a:t>
            </a:r>
            <a:r>
              <a:rPr lang="en-US" b="1" smtClean="0">
                <a:solidFill>
                  <a:srgbClr val="003300"/>
                </a:solidFill>
              </a:rPr>
              <a:t>GOALS</a:t>
            </a:r>
            <a:r>
              <a:rPr lang="en-US" smtClean="0">
                <a:solidFill>
                  <a:srgbClr val="003300"/>
                </a:solidFill>
              </a:rPr>
              <a:t> which supports…</a:t>
            </a:r>
          </a:p>
          <a:p>
            <a:pPr>
              <a:buFont typeface="Monotype Sorts" charset="2"/>
              <a:buNone/>
            </a:pPr>
            <a:endParaRPr lang="en-US" smtClean="0">
              <a:solidFill>
                <a:srgbClr val="003300"/>
              </a:solidFill>
            </a:endParaRPr>
          </a:p>
          <a:p>
            <a:pPr>
              <a:buFont typeface="Monotype Sorts" charset="2"/>
              <a:buNone/>
            </a:pPr>
            <a:r>
              <a:rPr lang="en-US" smtClean="0">
                <a:solidFill>
                  <a:srgbClr val="003300"/>
                </a:solidFill>
              </a:rPr>
              <a:t>			</a:t>
            </a:r>
            <a:r>
              <a:rPr lang="en-US" b="1" smtClean="0">
                <a:solidFill>
                  <a:srgbClr val="003300"/>
                </a:solidFill>
              </a:rPr>
              <a:t>PURPOSES</a:t>
            </a:r>
            <a:r>
              <a:rPr lang="en-US" smtClean="0"/>
              <a:t> which supports..</a:t>
            </a:r>
          </a:p>
          <a:p>
            <a:pPr algn="ctr">
              <a:buFont typeface="Monotype Sorts" charset="2"/>
              <a:buNone/>
            </a:pPr>
            <a:r>
              <a:rPr lang="en-US" sz="6000" b="1" i="1" smtClean="0">
                <a:solidFill>
                  <a:schemeClr val="tx2"/>
                </a:solidFill>
              </a:rPr>
              <a:t>PTA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National PTA  June 2013</a:t>
            </a:r>
          </a:p>
        </p:txBody>
      </p:sp>
      <p:sp>
        <p:nvSpPr>
          <p:cNvPr id="1229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85E6204-602B-47FC-AE3B-AA27BE3256C8}" type="slidenum">
              <a:rPr lang="en-US" sz="1400" smtClean="0"/>
              <a:pPr/>
              <a:t>9</a:t>
            </a:fld>
            <a:endParaRPr lang="en-US" sz="1400" smtClean="0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PLAN OF WORK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81200"/>
            <a:ext cx="3810000" cy="4114800"/>
          </a:xfrm>
          <a:noFill/>
        </p:spPr>
        <p:txBody>
          <a:bodyPr/>
          <a:lstStyle/>
          <a:p>
            <a:pPr>
              <a:buSzPct val="100000"/>
              <a:buFont typeface="Monotype Sorts" charset="2"/>
              <a:buNone/>
            </a:pPr>
            <a:r>
              <a:rPr lang="en-US" sz="3200" smtClean="0"/>
              <a:t>PROCESS AND PROCEDURE</a:t>
            </a:r>
          </a:p>
          <a:p>
            <a:pPr>
              <a:buSzPct val="100000"/>
              <a:buFont typeface="Monotype Sorts" charset="2"/>
              <a:buNone/>
            </a:pPr>
            <a:r>
              <a:rPr lang="en-US" sz="3200" smtClean="0"/>
              <a:t>COMMITTEE MEMBERS</a:t>
            </a:r>
          </a:p>
          <a:p>
            <a:pPr>
              <a:buSzPct val="100000"/>
              <a:buFont typeface="Monotype Sorts" charset="2"/>
              <a:buNone/>
            </a:pPr>
            <a:r>
              <a:rPr lang="en-US" sz="3200" smtClean="0"/>
              <a:t>RESOURCES</a:t>
            </a:r>
          </a:p>
          <a:p>
            <a:pPr>
              <a:buSzPct val="100000"/>
              <a:buFont typeface="Monotype Sorts" charset="2"/>
              <a:buChar char="4"/>
            </a:pPr>
            <a:endParaRPr lang="en-US" smtClean="0"/>
          </a:p>
        </p:txBody>
      </p:sp>
      <p:sp>
        <p:nvSpPr>
          <p:cNvPr id="12295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038600" y="1981200"/>
            <a:ext cx="4724400" cy="4114800"/>
          </a:xfrm>
        </p:spPr>
        <p:txBody>
          <a:bodyPr/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3200" smtClean="0"/>
              <a:t>ACTIONS 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3200" smtClean="0"/>
              <a:t>TIMELINE</a:t>
            </a:r>
          </a:p>
          <a:p>
            <a:pPr algn="r">
              <a:buSzPct val="100000"/>
              <a:buFont typeface="Monotype Sorts" charset="2"/>
              <a:buNone/>
            </a:pPr>
            <a:r>
              <a:rPr lang="en-US" sz="3200" smtClean="0"/>
              <a:t>APPROVAL</a:t>
            </a:r>
          </a:p>
          <a:p>
            <a:pPr algn="r">
              <a:buSzPct val="100000"/>
              <a:buFont typeface="Monotype Sorts" charset="2"/>
              <a:buNone/>
            </a:pPr>
            <a:r>
              <a:rPr lang="en-US" sz="3200" smtClean="0"/>
              <a:t>EVALUATION</a:t>
            </a:r>
          </a:p>
          <a:p>
            <a:pPr algn="r">
              <a:buFont typeface="Monotype Sorts" charset="2"/>
              <a:buNone/>
            </a:pPr>
            <a:r>
              <a:rPr lang="en-US" sz="3200" smtClean="0"/>
              <a:t>RECOMMENDATIONS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oaring">
  <a:themeElements>
    <a:clrScheme name="Soaring 2">
      <a:dk1>
        <a:srgbClr val="000000"/>
      </a:dk1>
      <a:lt1>
        <a:srgbClr val="FFFFFF"/>
      </a:lt1>
      <a:dk2>
        <a:srgbClr val="000000"/>
      </a:dk2>
      <a:lt2>
        <a:srgbClr val="CCECFF"/>
      </a:lt2>
      <a:accent1>
        <a:srgbClr val="6699FF"/>
      </a:accent1>
      <a:accent2>
        <a:srgbClr val="00CCCC"/>
      </a:accent2>
      <a:accent3>
        <a:srgbClr val="FFFFFF"/>
      </a:accent3>
      <a:accent4>
        <a:srgbClr val="000000"/>
      </a:accent4>
      <a:accent5>
        <a:srgbClr val="B8CAFF"/>
      </a:accent5>
      <a:accent6>
        <a:srgbClr val="00B9B9"/>
      </a:accent6>
      <a:hlink>
        <a:srgbClr val="CC99FF"/>
      </a:hlink>
      <a:folHlink>
        <a:srgbClr val="66CCFF"/>
      </a:folHlink>
    </a:clrScheme>
    <a:fontScheme name="Soar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FFFF00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E7E700"/>
        </a:accent6>
        <a:hlink>
          <a:srgbClr val="FF0033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00CCCC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00B9B9"/>
        </a:accent6>
        <a:hlink>
          <a:srgbClr val="CC99FF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FFFF0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E7E700"/>
        </a:accent6>
        <a:hlink>
          <a:srgbClr val="6600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FFFF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E7E700"/>
        </a:accent6>
        <a:hlink>
          <a:srgbClr val="CC0000"/>
        </a:hlink>
        <a:folHlink>
          <a:srgbClr val="CC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D:\OFFICE95\Templates\Presentation Designs\Soaring.pot</Template>
  <TotalTime>654</TotalTime>
  <Words>608</Words>
  <Application>Microsoft Office PowerPoint</Application>
  <PresentationFormat>Overhead</PresentationFormat>
  <Paragraphs>222</Paragraphs>
  <Slides>28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Times New Roman</vt:lpstr>
      <vt:lpstr>Arial</vt:lpstr>
      <vt:lpstr>Monotype Sorts</vt:lpstr>
      <vt:lpstr>Andy</vt:lpstr>
      <vt:lpstr>Matisse ITC</vt:lpstr>
      <vt:lpstr>Bradley Hand ITC</vt:lpstr>
      <vt:lpstr>Soaring</vt:lpstr>
      <vt:lpstr>Clip</vt:lpstr>
      <vt:lpstr> Local Unit Leaders  How to Work Efficiently and Effectively</vt:lpstr>
      <vt:lpstr>IT’S NOT THE POSITION THAT MAKES THE LEADER</vt:lpstr>
      <vt:lpstr>LEADERSHIP </vt:lpstr>
      <vt:lpstr>Summary of Course</vt:lpstr>
      <vt:lpstr>PowerPoint Presentation</vt:lpstr>
      <vt:lpstr>PowerPoint Presentation</vt:lpstr>
      <vt:lpstr> COMMITTEE OF ONE   </vt:lpstr>
      <vt:lpstr>Connections </vt:lpstr>
      <vt:lpstr>PLAN OF WORK</vt:lpstr>
      <vt:lpstr>PROCEDURE BOOK </vt:lpstr>
      <vt:lpstr>GRANT AGREEMENT</vt:lpstr>
      <vt:lpstr>STRATEGY CHART</vt:lpstr>
      <vt:lpstr>PowerPoint Presentation</vt:lpstr>
      <vt:lpstr>PowerPoint Presentation</vt:lpstr>
      <vt:lpstr>THE MEETING</vt:lpstr>
      <vt:lpstr>DEADLY MEETING SINS</vt:lpstr>
      <vt:lpstr>9 STRATEGIES</vt:lpstr>
      <vt:lpstr>PowerPoint Presentation</vt:lpstr>
      <vt:lpstr>PowerPoint Presentation</vt:lpstr>
      <vt:lpstr>PowerPoint Presentation</vt:lpstr>
      <vt:lpstr>PowerPoint Presentation</vt:lpstr>
      <vt:lpstr>EFFICIENT vs. EFFECTIVE</vt:lpstr>
      <vt:lpstr>ELEMENTS, DEAR WATSON</vt:lpstr>
      <vt:lpstr>handouts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</dc:title>
  <dc:creator>Sharon  Weigh</dc:creator>
  <cp:lastModifiedBy>Clifford</cp:lastModifiedBy>
  <cp:revision>13</cp:revision>
  <cp:lastPrinted>2004-06-18T14:31:11Z</cp:lastPrinted>
  <dcterms:created xsi:type="dcterms:W3CDTF">1995-06-02T22:16:36Z</dcterms:created>
  <dcterms:modified xsi:type="dcterms:W3CDTF">2013-07-22T10:31:00Z</dcterms:modified>
</cp:coreProperties>
</file>