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9"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28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24BDCE-028D-CB45-8BD1-882B489139F0}" type="datetimeFigureOut">
              <a:rPr lang="en-US" smtClean="0"/>
              <a:t>7/1/13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4B3D6A-672E-0946-865F-EAB5AB31CDD9}" type="slidenum">
              <a:rPr lang="en-US" smtClean="0"/>
              <a:t>‹#›</a:t>
            </a:fld>
            <a:endParaRPr lang="en-US"/>
          </a:p>
        </p:txBody>
      </p:sp>
    </p:spTree>
    <p:extLst>
      <p:ext uri="{BB962C8B-B14F-4D97-AF65-F5344CB8AC3E}">
        <p14:creationId xmlns:p14="http://schemas.microsoft.com/office/powerpoint/2010/main" val="21864185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Education Finance Act</a:t>
            </a:r>
          </a:p>
          <a:p>
            <a:r>
              <a:rPr lang="en-US" sz="1200" u="none" kern="1200" baseline="0" dirty="0" smtClean="0">
                <a:solidFill>
                  <a:schemeClr val="tx1"/>
                </a:solidFill>
                <a:latin typeface="+mn-lt"/>
                <a:ea typeface="+mn-ea"/>
                <a:cs typeface="+mn-cs"/>
              </a:rPr>
              <a:t>The state Education Finance Act (EFA) passed by the legislature in 1977 established a per pupil amount of state funding for school districts. The amount, called the “base student cost” (BSC), was based on a 1975 model of what it would cost to provide an adequate education for a student. Under EFA for each subsequent year the base student cost amount increases based on the rate of inflation.</a:t>
            </a:r>
          </a:p>
          <a:p>
            <a:r>
              <a:rPr lang="en-US" sz="1200" u="none" kern="1200" baseline="0" dirty="0" smtClean="0">
                <a:solidFill>
                  <a:schemeClr val="tx1"/>
                </a:solidFill>
                <a:latin typeface="+mn-lt"/>
                <a:ea typeface="+mn-ea"/>
                <a:cs typeface="+mn-cs"/>
              </a:rPr>
              <a:t>For most of the last decade the state has funded the base student cost far below the amount required under the Education Finance Act:</a:t>
            </a:r>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2</a:t>
            </a:fld>
            <a:endParaRPr lang="en-US"/>
          </a:p>
        </p:txBody>
      </p:sp>
    </p:spTree>
    <p:extLst>
      <p:ext uri="{BB962C8B-B14F-4D97-AF65-F5344CB8AC3E}">
        <p14:creationId xmlns:p14="http://schemas.microsoft.com/office/powerpoint/2010/main" val="430789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The state Education Finance Act (EFA) passed by the legislature in 1977 established a per pupil amount of state funding for school districts. The amount, called the “base student cost” (BSC), was based on a 1975 model of what it would cost to provide an adequate education for a student. Under EFA for each subsequent year the base student cost amount increases based on the rate of inflation.</a:t>
            </a:r>
          </a:p>
          <a:p>
            <a:r>
              <a:rPr lang="en-US" sz="1200" u="none" kern="1200" baseline="0" dirty="0" smtClean="0">
                <a:solidFill>
                  <a:schemeClr val="tx1"/>
                </a:solidFill>
                <a:latin typeface="+mn-lt"/>
                <a:ea typeface="+mn-ea"/>
                <a:cs typeface="+mn-cs"/>
              </a:rPr>
              <a:t>For most of the last decade the state has funded the base student cost far below the amount required under the Education Finance Act.</a:t>
            </a:r>
          </a:p>
          <a:p>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3</a:t>
            </a:fld>
            <a:endParaRPr lang="en-US"/>
          </a:p>
        </p:txBody>
      </p:sp>
    </p:spTree>
    <p:extLst>
      <p:ext uri="{BB962C8B-B14F-4D97-AF65-F5344CB8AC3E}">
        <p14:creationId xmlns:p14="http://schemas.microsoft.com/office/powerpoint/2010/main" val="3055621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The BSC is the primary source of funding to pay teachers. Recent funding levels have led to larger class sizes and 2 years of state waivers for “step” (additional year of experience) salary increases for teachers. In 2010-11 the state average teacher salary of $47,050 was $412 below the southeastern average. (SC Dept. of Education, SC Budget &amp; Control Board.)</a:t>
            </a:r>
          </a:p>
          <a:p>
            <a:endParaRPr lang="en-US" sz="1200" u="none" kern="1200" baseline="0" dirty="0" smtClean="0">
              <a:solidFill>
                <a:schemeClr val="tx1"/>
              </a:solidFill>
              <a:latin typeface="+mn-lt"/>
              <a:ea typeface="+mn-ea"/>
              <a:cs typeface="+mn-cs"/>
            </a:endParaRPr>
          </a:p>
          <a:p>
            <a:r>
              <a:rPr lang="en-US" sz="1200" kern="1200" dirty="0" smtClean="0">
                <a:solidFill>
                  <a:schemeClr val="tx1"/>
                </a:solidFill>
                <a:effectLst/>
                <a:latin typeface="+mn-lt"/>
                <a:ea typeface="+mn-ea"/>
                <a:cs typeface="+mn-cs"/>
              </a:rPr>
              <a:t>Rankings of the States 2012 and Estimates of School Statistics 2013 </a:t>
            </a:r>
            <a:endParaRPr lang="en-US" dirty="0" smtClean="0"/>
          </a:p>
          <a:p>
            <a:r>
              <a:rPr lang="en-US" sz="1200" b="1" kern="1200" dirty="0" smtClean="0">
                <a:solidFill>
                  <a:schemeClr val="tx1"/>
                </a:solidFill>
                <a:effectLst/>
                <a:latin typeface="+mn-lt"/>
                <a:ea typeface="+mn-ea"/>
                <a:cs typeface="+mn-cs"/>
              </a:rPr>
              <a:t>NEA RESEARCH DECEMBER 2012 </a:t>
            </a:r>
            <a:endParaRPr lang="en-US" dirty="0" smtClean="0"/>
          </a:p>
          <a:p>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4</a:t>
            </a:fld>
            <a:endParaRPr lang="en-US"/>
          </a:p>
        </p:txBody>
      </p:sp>
    </p:spTree>
    <p:extLst>
      <p:ext uri="{BB962C8B-B14F-4D97-AF65-F5344CB8AC3E}">
        <p14:creationId xmlns:p14="http://schemas.microsoft.com/office/powerpoint/2010/main" val="178643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South Carolina is the only state that provides the buses for their school districts. A law passed by the state legislature in 2007 calls for a 15-year bus replacement cycle: Approximately one-fifteenth of the school bus fleet is to be replaced each year with new school buses resulting in a complete replacement of the fleet every fifteen years (South Carolina Code of Laws, Section 59-67-580(A)).</a:t>
            </a:r>
            <a:br>
              <a:rPr lang="en-US" dirty="0" smtClean="0"/>
            </a:br>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5</a:t>
            </a:fld>
            <a:endParaRPr lang="en-US"/>
          </a:p>
        </p:txBody>
      </p:sp>
    </p:spTree>
    <p:extLst>
      <p:ext uri="{BB962C8B-B14F-4D97-AF65-F5344CB8AC3E}">
        <p14:creationId xmlns:p14="http://schemas.microsoft.com/office/powerpoint/2010/main" val="474333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Cost - As required by law, the State Board of Economic Advisors conducts a fiscal impact analysis for every bill with an impact on state finances. </a:t>
            </a:r>
          </a:p>
          <a:p>
            <a:r>
              <a:rPr lang="en-US" dirty="0" smtClean="0"/>
              <a:t> Accountability - Schools making use of tax credits would not have to provide the same level of accountability as public schools including charter schools. There would be no common way for parents and taxpayers to compare the performance of children using tax credits and those in public schools.</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.Inadequate</a:t>
            </a:r>
            <a:r>
              <a:rPr lang="en-US" baseline="0" dirty="0" smtClean="0"/>
              <a:t> - </a:t>
            </a:r>
            <a:r>
              <a:rPr lang="en-US" dirty="0" smtClean="0"/>
              <a:t>Tuition tax credit “scholarships” may not pay the entire cost of tuition, do not ensure transportation to school and do not require private schools to accept those that apply. The non-profit organizations receiving tax-credit donations are free to provide “scholarships” in whatever geographic area they want and for whatever schools they want. There is no requirement that children in the lowest-income areas of the state are served.</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Charter schools can be established anywhere in the state to provide choices outside of the regular school system. School districts cannot control the establishment of charter schools. The State Charter School System and public and private institutions of higher education can sponsor the establishment of charter schools. Charter schools must meet the same academic accountability standards as regular public schools</a:t>
            </a:r>
          </a:p>
          <a:p>
            <a:endParaRPr lang="en-US" dirty="0" smtClean="0"/>
          </a:p>
          <a:p>
            <a:r>
              <a:rPr lang="en-US" dirty="0" smtClean="0"/>
              <a:t>Research shows that the primary beneficiaries of tuition tax credit laws are families with children already in private schools or who have already decided to send their children to private schools</a:t>
            </a:r>
          </a:p>
          <a:p>
            <a:r>
              <a:rPr lang="en-US" dirty="0" smtClean="0"/>
              <a:t>Research on the impact of tuition tax credits and school vouchers is mixed with most peer-reviewed research showing no gain in academic achievement. Despite 20 years of school vouchers in Milwaukee, the consensus of research shows no academic improvement</a:t>
            </a:r>
          </a:p>
          <a:p>
            <a:pPr marL="0" indent="0">
              <a:buFont typeface="Arial"/>
              <a:buNone/>
            </a:pPr>
            <a:endParaRPr lang="en-US" dirty="0" smtClean="0"/>
          </a:p>
          <a:p>
            <a:pPr marL="0" indent="0">
              <a:buFont typeface="Arial"/>
              <a:buNone/>
            </a:pPr>
            <a:r>
              <a:rPr lang="en-US" dirty="0" smtClean="0"/>
              <a:t>Tuition tax credits offer a way for corporations to gain access to legislators. Corporate donations to one or more of a lawmaker’s favored scholarship granting organizations provide a method for corporations to gain favored treatment by a legislator. In Pennsylvania there are instances of scholarship organizations asking lawmakers to help decide which schools benefit from the scholarship dollars. </a:t>
            </a:r>
          </a:p>
          <a:p>
            <a:pPr marL="285750" indent="-285750">
              <a:buFont typeface="Arial"/>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8</a:t>
            </a:fld>
            <a:endParaRPr lang="en-US"/>
          </a:p>
        </p:txBody>
      </p:sp>
    </p:spTree>
    <p:extLst>
      <p:ext uri="{BB962C8B-B14F-4D97-AF65-F5344CB8AC3E}">
        <p14:creationId xmlns:p14="http://schemas.microsoft.com/office/powerpoint/2010/main" val="113918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In response the State Dept. of Education issued its proposed evaluation plan for teachers and principals in June of 2012. It is currently being beta tested in certain schools in the state. 2013-14 will be a “pilot” year with full implementation in 2014-15. The proposal is expected to be modified between now and full implementation.</a:t>
            </a:r>
          </a:p>
          <a:p>
            <a:r>
              <a:rPr lang="en-US" sz="1200" u="none" kern="1200" baseline="0" dirty="0" smtClean="0">
                <a:solidFill>
                  <a:schemeClr val="tx1"/>
                </a:solidFill>
                <a:latin typeface="+mn-lt"/>
                <a:ea typeface="+mn-ea"/>
                <a:cs typeface="+mn-cs"/>
              </a:rPr>
              <a:t>While there are several areas of concern regarding the proposed evaluation plan, one of the elements clearly unacceptable is the proposed evaluation of teachers and principals on an A through F scale</a:t>
            </a:r>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10</a:t>
            </a:fld>
            <a:endParaRPr lang="en-US"/>
          </a:p>
        </p:txBody>
      </p:sp>
    </p:spTree>
    <p:extLst>
      <p:ext uri="{BB962C8B-B14F-4D97-AF65-F5344CB8AC3E}">
        <p14:creationId xmlns:p14="http://schemas.microsoft.com/office/powerpoint/2010/main" val="2284661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SCPTA also supports allowing school districts to continue to use their own proven evaluation systems with modifications, if needed, to meet ESEA waiver standards. </a:t>
            </a:r>
            <a:endParaRPr lang="en-US" dirty="0"/>
          </a:p>
        </p:txBody>
      </p:sp>
      <p:sp>
        <p:nvSpPr>
          <p:cNvPr id="4" name="Slide Number Placeholder 3"/>
          <p:cNvSpPr>
            <a:spLocks noGrp="1"/>
          </p:cNvSpPr>
          <p:nvPr>
            <p:ph type="sldNum" sz="quarter" idx="10"/>
          </p:nvPr>
        </p:nvSpPr>
        <p:spPr/>
        <p:txBody>
          <a:bodyPr/>
          <a:lstStyle/>
          <a:p>
            <a:fld id="{104B3D6A-672E-0946-865F-EAB5AB31CDD9}" type="slidenum">
              <a:rPr lang="en-US" smtClean="0"/>
              <a:t>11</a:t>
            </a:fld>
            <a:endParaRPr lang="en-US"/>
          </a:p>
        </p:txBody>
      </p:sp>
    </p:spTree>
    <p:extLst>
      <p:ext uri="{BB962C8B-B14F-4D97-AF65-F5344CB8AC3E}">
        <p14:creationId xmlns:p14="http://schemas.microsoft.com/office/powerpoint/2010/main" val="171764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2BFE60-8CAB-7C40-B17E-A28C92546AC9}" type="datetimeFigureOut">
              <a:rPr lang="en-US" smtClean="0"/>
              <a:t>7/1/13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153575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BFE60-8CAB-7C40-B17E-A28C92546AC9}" type="datetimeFigureOut">
              <a:rPr lang="en-US" smtClean="0"/>
              <a:t>7/1/13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1092831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BFE60-8CAB-7C40-B17E-A28C92546AC9}" type="datetimeFigureOut">
              <a:rPr lang="en-US" smtClean="0"/>
              <a:t>7/1/13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33965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2BFE60-8CAB-7C40-B17E-A28C92546AC9}" type="datetimeFigureOut">
              <a:rPr lang="en-US" smtClean="0"/>
              <a:t>7/1/13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169905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2BFE60-8CAB-7C40-B17E-A28C92546AC9}" type="datetimeFigureOut">
              <a:rPr lang="en-US" smtClean="0"/>
              <a:t>7/1/13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62603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2BFE60-8CAB-7C40-B17E-A28C92546AC9}" type="datetimeFigureOut">
              <a:rPr lang="en-US" smtClean="0"/>
              <a:t>7/1/13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4782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2BFE60-8CAB-7C40-B17E-A28C92546AC9}" type="datetimeFigureOut">
              <a:rPr lang="en-US" smtClean="0"/>
              <a:t>7/1/13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400131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2BFE60-8CAB-7C40-B17E-A28C92546AC9}" type="datetimeFigureOut">
              <a:rPr lang="en-US" smtClean="0"/>
              <a:t>7/1/13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291714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2BFE60-8CAB-7C40-B17E-A28C92546AC9}" type="datetimeFigureOut">
              <a:rPr lang="en-US" smtClean="0"/>
              <a:t>7/1/13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150500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2BFE60-8CAB-7C40-B17E-A28C92546AC9}" type="datetimeFigureOut">
              <a:rPr lang="en-US" smtClean="0"/>
              <a:t>7/1/13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563732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2BFE60-8CAB-7C40-B17E-A28C92546AC9}" type="datetimeFigureOut">
              <a:rPr lang="en-US" smtClean="0"/>
              <a:t>7/1/13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FDB2F0-6BFD-6F46-9C58-8A616939FE26}" type="slidenum">
              <a:rPr lang="en-US" smtClean="0"/>
              <a:t>‹#›</a:t>
            </a:fld>
            <a:endParaRPr lang="en-US"/>
          </a:p>
        </p:txBody>
      </p:sp>
    </p:spTree>
    <p:extLst>
      <p:ext uri="{BB962C8B-B14F-4D97-AF65-F5344CB8AC3E}">
        <p14:creationId xmlns:p14="http://schemas.microsoft.com/office/powerpoint/2010/main" val="3315825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2BFE60-8CAB-7C40-B17E-A28C92546AC9}" type="datetimeFigureOut">
              <a:rPr lang="en-US" smtClean="0"/>
              <a:t>7/1/13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DB2F0-6BFD-6F46-9C58-8A616939FE26}" type="slidenum">
              <a:rPr lang="en-US" smtClean="0"/>
              <a:t>‹#›</a:t>
            </a:fld>
            <a:endParaRPr lang="en-US"/>
          </a:p>
        </p:txBody>
      </p:sp>
    </p:spTree>
    <p:extLst>
      <p:ext uri="{BB962C8B-B14F-4D97-AF65-F5344CB8AC3E}">
        <p14:creationId xmlns:p14="http://schemas.microsoft.com/office/powerpoint/2010/main" val="1676151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2013 SCPTA Legislative Advocacy Platform</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 Presented by Joy Grayson</a:t>
            </a:r>
          </a:p>
          <a:p>
            <a:r>
              <a:rPr lang="en-US" dirty="0" smtClean="0"/>
              <a:t>VP Legislation SCPTA</a:t>
            </a:r>
          </a:p>
          <a:p>
            <a:r>
              <a:rPr lang="en-US" dirty="0" smtClean="0"/>
              <a:t>Special Thanks to:</a:t>
            </a:r>
          </a:p>
          <a:p>
            <a:r>
              <a:rPr lang="en-US" dirty="0" smtClean="0"/>
              <a:t>Public Education Partners of Greenville County</a:t>
            </a:r>
            <a:endParaRPr lang="en-US" dirty="0"/>
          </a:p>
        </p:txBody>
      </p:sp>
    </p:spTree>
    <p:extLst>
      <p:ext uri="{BB962C8B-B14F-4D97-AF65-F5344CB8AC3E}">
        <p14:creationId xmlns:p14="http://schemas.microsoft.com/office/powerpoint/2010/main" val="2842594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Oppose an A through F Rating System for Teachers and Principals</a:t>
            </a:r>
          </a:p>
        </p:txBody>
      </p:sp>
      <p:sp>
        <p:nvSpPr>
          <p:cNvPr id="3" name="TextBox 2"/>
          <p:cNvSpPr txBox="1"/>
          <p:nvPr/>
        </p:nvSpPr>
        <p:spPr>
          <a:xfrm rot="10800000" flipH="1" flipV="1">
            <a:off x="603766" y="984936"/>
            <a:ext cx="7879834" cy="369331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SCPTA opposes a statewide teacher and principal rating system that uses A -</a:t>
            </a:r>
            <a:r>
              <a:rPr lang="en-US" dirty="0" smtClean="0"/>
              <a:t> </a:t>
            </a:r>
            <a:r>
              <a:rPr lang="en-US" dirty="0"/>
              <a:t>F performance </a:t>
            </a:r>
            <a:r>
              <a:rPr lang="en-US" dirty="0" smtClean="0"/>
              <a:t>levels.  Under </a:t>
            </a:r>
            <a:r>
              <a:rPr lang="en-US" dirty="0"/>
              <a:t>the ESEA waiver requirements, South Carolina has to modify the state method of teacher and principal evaluations. The U.S. Dept. of Education requires that the state use evaluation systems that include these </a:t>
            </a:r>
            <a:r>
              <a:rPr lang="en-US" dirty="0" smtClean="0"/>
              <a:t>elements:</a:t>
            </a:r>
          </a:p>
          <a:p>
            <a:endParaRPr lang="en-US" dirty="0"/>
          </a:p>
          <a:p>
            <a:pPr marL="285750" indent="-285750">
              <a:buFont typeface="Arial"/>
              <a:buChar char="•"/>
            </a:pPr>
            <a:r>
              <a:rPr lang="en-US" dirty="0" smtClean="0"/>
              <a:t>Three </a:t>
            </a:r>
            <a:r>
              <a:rPr lang="en-US" dirty="0"/>
              <a:t>or more performance </a:t>
            </a:r>
            <a:r>
              <a:rPr lang="en-US" dirty="0" smtClean="0"/>
              <a:t>levels;</a:t>
            </a:r>
          </a:p>
          <a:p>
            <a:pPr marL="285750" indent="-285750">
              <a:buFont typeface="Arial"/>
              <a:buChar char="•"/>
            </a:pPr>
            <a:endParaRPr lang="en-US" dirty="0"/>
          </a:p>
          <a:p>
            <a:pPr marL="285750" indent="-285750">
              <a:buFont typeface="Arial"/>
              <a:buChar char="•"/>
            </a:pPr>
            <a:r>
              <a:rPr lang="en-US" dirty="0" smtClean="0"/>
              <a:t> </a:t>
            </a:r>
            <a:r>
              <a:rPr lang="en-US" dirty="0"/>
              <a:t>Student growth as a “significant” </a:t>
            </a:r>
            <a:r>
              <a:rPr lang="en-US" dirty="0" smtClean="0"/>
              <a:t>component;</a:t>
            </a:r>
          </a:p>
          <a:p>
            <a:pPr marL="285750" indent="-285750">
              <a:buFont typeface="Arial"/>
              <a:buChar char="•"/>
            </a:pPr>
            <a:endParaRPr lang="en-US" dirty="0" smtClean="0"/>
          </a:p>
          <a:p>
            <a:pPr marL="285750" indent="-285750">
              <a:buFont typeface="Arial"/>
              <a:buChar char="•"/>
            </a:pPr>
            <a:r>
              <a:rPr lang="en-US" dirty="0" smtClean="0"/>
              <a:t> </a:t>
            </a:r>
            <a:r>
              <a:rPr lang="en-US" dirty="0"/>
              <a:t>Provides clear and timely feedback to </a:t>
            </a:r>
            <a:r>
              <a:rPr lang="en-US" dirty="0" smtClean="0"/>
              <a:t>teachers; </a:t>
            </a:r>
          </a:p>
          <a:p>
            <a:pPr marL="285750" indent="-285750">
              <a:buFont typeface="Arial"/>
              <a:buChar char="•"/>
            </a:pPr>
            <a:endParaRPr lang="en-US" dirty="0" smtClean="0"/>
          </a:p>
          <a:p>
            <a:pPr marL="285750" indent="-285750">
              <a:buFont typeface="Arial"/>
              <a:buChar char="•"/>
            </a:pPr>
            <a:r>
              <a:rPr lang="en-US" dirty="0" smtClean="0"/>
              <a:t> </a:t>
            </a:r>
            <a:r>
              <a:rPr lang="en-US" dirty="0"/>
              <a:t>Informs personnel </a:t>
            </a:r>
            <a:r>
              <a:rPr lang="en-US" dirty="0" smtClean="0"/>
              <a:t>decisions.</a:t>
            </a:r>
            <a:endParaRPr lang="en-US" dirty="0"/>
          </a:p>
        </p:txBody>
      </p:sp>
    </p:spTree>
    <p:extLst>
      <p:ext uri="{BB962C8B-B14F-4D97-AF65-F5344CB8AC3E}">
        <p14:creationId xmlns:p14="http://schemas.microsoft.com/office/powerpoint/2010/main" val="24512459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Opposing A-F Grading Scale</a:t>
            </a:r>
            <a:endParaRPr lang="en-US" dirty="0"/>
          </a:p>
        </p:txBody>
      </p:sp>
      <p:sp>
        <p:nvSpPr>
          <p:cNvPr id="3" name="TextBox 2"/>
          <p:cNvSpPr txBox="1"/>
          <p:nvPr/>
        </p:nvSpPr>
        <p:spPr>
          <a:xfrm rot="10800000" flipH="1" flipV="1">
            <a:off x="502919" y="1557637"/>
            <a:ext cx="8183881"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a:buChar char="•"/>
            </a:pPr>
            <a:r>
              <a:rPr lang="en-US" dirty="0"/>
              <a:t>Teachers and principals are highly-trained professionals</a:t>
            </a:r>
            <a:r>
              <a:rPr lang="en-US" dirty="0" smtClean="0"/>
              <a:t>.</a:t>
            </a:r>
          </a:p>
          <a:p>
            <a:pPr marL="285750" indent="-285750">
              <a:buFont typeface="Arial"/>
              <a:buChar char="•"/>
            </a:pPr>
            <a:endParaRPr lang="en-US" dirty="0" smtClean="0"/>
          </a:p>
          <a:p>
            <a:pPr marL="285750" indent="-285750">
              <a:buFont typeface="Arial"/>
              <a:buChar char="•"/>
            </a:pPr>
            <a:r>
              <a:rPr lang="en-US" dirty="0" smtClean="0"/>
              <a:t> </a:t>
            </a:r>
            <a:r>
              <a:rPr lang="en-US" dirty="0"/>
              <a:t>No professionals in other occupations or businesses are subjected to such a system</a:t>
            </a:r>
            <a:r>
              <a:rPr lang="en-US" dirty="0" smtClean="0"/>
              <a:t>.</a:t>
            </a:r>
          </a:p>
          <a:p>
            <a:pPr marL="285750" indent="-285750">
              <a:buFont typeface="Arial"/>
              <a:buChar char="•"/>
            </a:pPr>
            <a:endParaRPr lang="en-US" dirty="0" smtClean="0"/>
          </a:p>
          <a:p>
            <a:pPr marL="285750" indent="-285750">
              <a:buFont typeface="Arial"/>
              <a:buChar char="•"/>
            </a:pPr>
            <a:r>
              <a:rPr lang="en-US" dirty="0" smtClean="0"/>
              <a:t> </a:t>
            </a:r>
            <a:r>
              <a:rPr lang="en-US" dirty="0"/>
              <a:t>A-to-F ratings are demeaning and demoralizing and could be expected to negatively impact both the recruitment and retention of educators in our </a:t>
            </a:r>
            <a:r>
              <a:rPr lang="en-US" dirty="0" smtClean="0"/>
              <a:t>state.</a:t>
            </a:r>
          </a:p>
          <a:p>
            <a:pPr marL="285750" indent="-285750">
              <a:buFont typeface="Arial"/>
              <a:buChar char="•"/>
            </a:pPr>
            <a:endParaRPr lang="en-US" dirty="0" smtClean="0"/>
          </a:p>
          <a:p>
            <a:pPr marL="285750" indent="-285750">
              <a:buFont typeface="Arial"/>
              <a:buChar char="•"/>
            </a:pPr>
            <a:r>
              <a:rPr lang="en-US" dirty="0" smtClean="0"/>
              <a:t>We need to become competitive on both salary and quality of life.</a:t>
            </a:r>
          </a:p>
          <a:p>
            <a:pPr marL="285750" indent="-285750">
              <a:buFont typeface="Arial"/>
              <a:buChar char="•"/>
            </a:pPr>
            <a:endParaRPr lang="en-US" dirty="0" smtClean="0"/>
          </a:p>
          <a:p>
            <a:pPr marL="285750" indent="-285750">
              <a:buFont typeface="Arial"/>
              <a:buChar char="•"/>
            </a:pPr>
            <a:r>
              <a:rPr lang="en-US" dirty="0" smtClean="0"/>
              <a:t>In </a:t>
            </a:r>
            <a:r>
              <a:rPr lang="en-US" dirty="0"/>
              <a:t>reviewing the evaluation proposal, members of The State Board of Education have come out in opposition to this rating system.</a:t>
            </a:r>
          </a:p>
        </p:txBody>
      </p:sp>
    </p:spTree>
    <p:extLst>
      <p:ext uri="{BB962C8B-B14F-4D97-AF65-F5344CB8AC3E}">
        <p14:creationId xmlns:p14="http://schemas.microsoft.com/office/powerpoint/2010/main" val="4222825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Support State Funding of K-12 Education at the Levels required by the Education Finance Act</a:t>
            </a:r>
            <a:br>
              <a:rPr lang="en-US" sz="3200" dirty="0" smtClean="0"/>
            </a:b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state has not fully funded the base student cost for the last 6</a:t>
            </a:r>
            <a:r>
              <a:rPr lang="en-US" dirty="0" smtClean="0"/>
              <a:t> </a:t>
            </a:r>
            <a:r>
              <a:rPr lang="en-US" dirty="0"/>
              <a:t>years (including this year). </a:t>
            </a:r>
          </a:p>
          <a:p>
            <a:r>
              <a:rPr lang="en-US" dirty="0" smtClean="0"/>
              <a:t>For </a:t>
            </a:r>
            <a:r>
              <a:rPr lang="en-US" dirty="0"/>
              <a:t>the last 6</a:t>
            </a:r>
            <a:r>
              <a:rPr lang="en-US" dirty="0" smtClean="0"/>
              <a:t> </a:t>
            </a:r>
            <a:r>
              <a:rPr lang="en-US" dirty="0"/>
              <a:t>years it has been funded at less than 80%. </a:t>
            </a:r>
          </a:p>
          <a:p>
            <a:r>
              <a:rPr lang="en-US" dirty="0" smtClean="0"/>
              <a:t>FY </a:t>
            </a:r>
            <a:r>
              <a:rPr lang="en-US" dirty="0"/>
              <a:t>2013-2014  the base student cost will be $2,101, a slight increase over last year’s $2,012, but only 76% of the $2,771 required under the EFA. </a:t>
            </a:r>
          </a:p>
          <a:p>
            <a:r>
              <a:rPr lang="en-US" dirty="0" smtClean="0"/>
              <a:t>Prior </a:t>
            </a:r>
            <a:r>
              <a:rPr lang="en-US" dirty="0"/>
              <a:t>to 2002-03, the state never funded the base student cost at less than 90%. Since then the state has done so nine out of twelve years. </a:t>
            </a:r>
          </a:p>
        </p:txBody>
      </p:sp>
    </p:spTree>
    <p:extLst>
      <p:ext uri="{BB962C8B-B14F-4D97-AF65-F5344CB8AC3E}">
        <p14:creationId xmlns:p14="http://schemas.microsoft.com/office/powerpoint/2010/main" val="249586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6583363"/>
          </a:xfrm>
        </p:spPr>
        <p:txBody>
          <a:bodyPr>
            <a:normAutofit/>
          </a:bodyPr>
          <a:lstStyle/>
          <a:p>
            <a:r>
              <a:rPr lang="en-US" dirty="0" smtClean="0"/>
              <a:t/>
            </a:r>
            <a:br>
              <a:rPr lang="en-US" dirty="0" smtClean="0"/>
            </a:br>
            <a:endParaRPr lang="en-US" dirty="0"/>
          </a:p>
        </p:txBody>
      </p:sp>
      <p:pic>
        <p:nvPicPr>
          <p:cNvPr id="7" name="Picture 6" descr="Base-Student-Cost-graph-FY91-FY14-Shealy.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8875059" cy="6858000"/>
          </a:xfrm>
          <a:prstGeom prst="rect">
            <a:avLst/>
          </a:prstGeom>
        </p:spPr>
      </p:pic>
    </p:spTree>
    <p:extLst>
      <p:ext uri="{BB962C8B-B14F-4D97-AF65-F5344CB8AC3E}">
        <p14:creationId xmlns:p14="http://schemas.microsoft.com/office/powerpoint/2010/main" val="279374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Compete Nationally on Teacher Salaries</a:t>
            </a:r>
            <a:endParaRPr lang="en-US" dirty="0"/>
          </a:p>
        </p:txBody>
      </p:sp>
      <p:sp>
        <p:nvSpPr>
          <p:cNvPr id="3" name="TextBox 2"/>
          <p:cNvSpPr txBox="1"/>
          <p:nvPr/>
        </p:nvSpPr>
        <p:spPr>
          <a:xfrm>
            <a:off x="241300" y="1705103"/>
            <a:ext cx="22414580" cy="2585323"/>
          </a:xfrm>
          <a:prstGeom prst="rect">
            <a:avLst/>
          </a:prstGeom>
          <a:noFill/>
        </p:spPr>
        <p:txBody>
          <a:bodyPr wrap="square" rtlCol="0">
            <a:spAutoFit/>
          </a:bodyPr>
          <a:lstStyle/>
          <a:p>
            <a:r>
              <a:rPr lang="en-US" dirty="0"/>
              <a:t>Salaries are important for attracting, developing, and keeping a top-notch teaching </a:t>
            </a:r>
            <a:r>
              <a:rPr lang="en-US" dirty="0" smtClean="0"/>
              <a:t>force</a:t>
            </a:r>
          </a:p>
          <a:p>
            <a:r>
              <a:rPr lang="en-US" dirty="0" smtClean="0"/>
              <a:t>in </a:t>
            </a:r>
            <a:r>
              <a:rPr lang="en-US" dirty="0"/>
              <a:t>place in each zip </a:t>
            </a:r>
            <a:r>
              <a:rPr lang="en-US" dirty="0" smtClean="0"/>
              <a:t>code. However, </a:t>
            </a:r>
            <a:r>
              <a:rPr lang="en-US" dirty="0"/>
              <a:t>over the years from 2001-02 through 2011-12</a:t>
            </a:r>
            <a:r>
              <a:rPr lang="en-US" dirty="0" smtClean="0"/>
              <a:t>, </a:t>
            </a:r>
            <a:r>
              <a:rPr lang="en-US" dirty="0"/>
              <a:t>t</a:t>
            </a:r>
            <a:r>
              <a:rPr lang="en-US" dirty="0" smtClean="0"/>
              <a:t>he national </a:t>
            </a:r>
          </a:p>
          <a:p>
            <a:r>
              <a:rPr lang="en-US" dirty="0" smtClean="0"/>
              <a:t>buying </a:t>
            </a:r>
            <a:r>
              <a:rPr lang="en-US" dirty="0"/>
              <a:t>power of teacher salaries has declined 2.8</a:t>
            </a:r>
            <a:r>
              <a:rPr lang="en-US" dirty="0" smtClean="0"/>
              <a:t>%,* and yet:</a:t>
            </a:r>
          </a:p>
          <a:p>
            <a:pPr marL="285750" indent="-285750">
              <a:buFont typeface="Arial"/>
              <a:buChar char="•"/>
            </a:pPr>
            <a:endParaRPr lang="en-US" dirty="0"/>
          </a:p>
          <a:p>
            <a:pPr marL="285750" indent="-285750">
              <a:buFont typeface="Arial"/>
              <a:buChar char="•"/>
            </a:pPr>
            <a:r>
              <a:rPr lang="en-US" dirty="0" smtClean="0"/>
              <a:t>S.C. teacher salaries are 86.5% of the national average ($55,489).*  </a:t>
            </a:r>
          </a:p>
          <a:p>
            <a:pPr marL="285750" indent="-285750">
              <a:buFont typeface="Arial"/>
              <a:buChar char="•"/>
            </a:pPr>
            <a:endParaRPr lang="en-US" dirty="0" smtClean="0"/>
          </a:p>
          <a:p>
            <a:pPr marL="285750" indent="-285750">
              <a:buFont typeface="Arial"/>
              <a:buChar char="•"/>
            </a:pPr>
            <a:r>
              <a:rPr lang="en-US" dirty="0" smtClean="0"/>
              <a:t>The average k-12 teacher salary in South Carolina is $47,050*</a:t>
            </a:r>
          </a:p>
          <a:p>
            <a:pPr marL="285750" indent="-285750">
              <a:buFont typeface="Arial"/>
              <a:buChar char="•"/>
            </a:pPr>
            <a:endParaRPr lang="en-US" dirty="0" smtClean="0"/>
          </a:p>
          <a:p>
            <a:pPr marL="285750" indent="-285750">
              <a:buFont typeface="Arial"/>
              <a:buChar char="•"/>
            </a:pPr>
            <a:r>
              <a:rPr lang="en-US" dirty="0" smtClean="0"/>
              <a:t>S.C. ranks  38</a:t>
            </a:r>
            <a:r>
              <a:rPr lang="en-US" baseline="30000" dirty="0" smtClean="0"/>
              <a:t>th</a:t>
            </a:r>
            <a:r>
              <a:rPr lang="en-US" dirty="0" smtClean="0"/>
              <a:t> in the nation for teacher salaries, or 12</a:t>
            </a:r>
            <a:r>
              <a:rPr lang="en-US" baseline="30000" dirty="0" smtClean="0"/>
              <a:t>th</a:t>
            </a:r>
            <a:r>
              <a:rPr lang="en-US" dirty="0" smtClean="0"/>
              <a:t> from the bottom*</a:t>
            </a:r>
            <a:endParaRPr lang="en-US" dirty="0"/>
          </a:p>
        </p:txBody>
      </p:sp>
      <p:sp>
        <p:nvSpPr>
          <p:cNvPr id="5" name="TextBox 4"/>
          <p:cNvSpPr txBox="1"/>
          <p:nvPr/>
        </p:nvSpPr>
        <p:spPr>
          <a:xfrm>
            <a:off x="203200" y="5943600"/>
            <a:ext cx="6579783" cy="923330"/>
          </a:xfrm>
          <a:prstGeom prst="rect">
            <a:avLst/>
          </a:prstGeom>
          <a:noFill/>
        </p:spPr>
        <p:txBody>
          <a:bodyPr wrap="none" rtlCol="0">
            <a:spAutoFit/>
          </a:bodyPr>
          <a:lstStyle/>
          <a:p>
            <a:r>
              <a:rPr lang="en-US" dirty="0" smtClean="0"/>
              <a:t>*</a:t>
            </a:r>
            <a:r>
              <a:rPr lang="en-US" dirty="0"/>
              <a:t>Rankings of the States 2012 and Estimates of School Statistics 2013 </a:t>
            </a:r>
            <a:endParaRPr lang="en-US" dirty="0" smtClean="0"/>
          </a:p>
          <a:p>
            <a:r>
              <a:rPr lang="en-US" dirty="0" smtClean="0"/>
              <a:t>National Education Association, </a:t>
            </a:r>
            <a:r>
              <a:rPr lang="en-US" dirty="0"/>
              <a:t>RESEARCH DECEMBER 2012 </a:t>
            </a:r>
            <a:endParaRPr lang="en-US" dirty="0" smtClean="0"/>
          </a:p>
          <a:p>
            <a:endParaRPr lang="en-US" dirty="0"/>
          </a:p>
        </p:txBody>
      </p:sp>
    </p:spTree>
    <p:extLst>
      <p:ext uri="{BB962C8B-B14F-4D97-AF65-F5344CB8AC3E}">
        <p14:creationId xmlns:p14="http://schemas.microsoft.com/office/powerpoint/2010/main" val="89780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41462"/>
          </a:xfrm>
        </p:spPr>
        <p:txBody>
          <a:bodyPr>
            <a:normAutofit/>
          </a:bodyPr>
          <a:lstStyle/>
          <a:p>
            <a:r>
              <a:rPr lang="en-US" dirty="0" smtClean="0"/>
              <a:t>Promote Compliance with 15</a:t>
            </a:r>
            <a:r>
              <a:rPr lang="en-US" dirty="0"/>
              <a:t>-Year Bus Replacement </a:t>
            </a:r>
            <a:r>
              <a:rPr lang="en-US" dirty="0" smtClean="0"/>
              <a:t>Cycle Law</a:t>
            </a:r>
            <a:endParaRPr lang="en-US" dirty="0"/>
          </a:p>
        </p:txBody>
      </p:sp>
      <p:sp>
        <p:nvSpPr>
          <p:cNvPr id="3" name="TextBox 2"/>
          <p:cNvSpPr txBox="1"/>
          <p:nvPr/>
        </p:nvSpPr>
        <p:spPr>
          <a:xfrm>
            <a:off x="457200" y="2140338"/>
            <a:ext cx="29839492" cy="2031325"/>
          </a:xfrm>
          <a:prstGeom prst="rect">
            <a:avLst/>
          </a:prstGeom>
          <a:noFill/>
        </p:spPr>
        <p:txBody>
          <a:bodyPr wrap="square" rtlCol="0">
            <a:spAutoFit/>
          </a:bodyPr>
          <a:lstStyle/>
          <a:p>
            <a:pPr marL="285750" indent="-285750">
              <a:buFont typeface="Arial"/>
              <a:buChar char="•"/>
            </a:pPr>
            <a:r>
              <a:rPr lang="en-US" dirty="0" smtClean="0"/>
              <a:t>South Carolina is the only state that provides the buses for their school districts.</a:t>
            </a:r>
          </a:p>
          <a:p>
            <a:pPr marL="285750" indent="-285750">
              <a:buFont typeface="Arial"/>
              <a:buChar char="•"/>
            </a:pPr>
            <a:endParaRPr lang="en-US" dirty="0" smtClean="0"/>
          </a:p>
          <a:p>
            <a:pPr marL="285750" indent="-285750">
              <a:buFont typeface="Arial"/>
              <a:buChar char="•"/>
            </a:pPr>
            <a:r>
              <a:rPr lang="en-US" dirty="0" smtClean="0"/>
              <a:t> A law passed by the state legislature in 2007 requires a 15-year bus replacement cycle.</a:t>
            </a:r>
          </a:p>
          <a:p>
            <a:pPr marL="285750" indent="-285750">
              <a:buFont typeface="Arial"/>
              <a:buChar char="•"/>
            </a:pPr>
            <a:endParaRPr lang="en-US" dirty="0" smtClean="0"/>
          </a:p>
          <a:p>
            <a:pPr marL="285750" indent="-285750">
              <a:buFont typeface="Arial"/>
              <a:buChar char="•"/>
            </a:pPr>
            <a:r>
              <a:rPr lang="en-US" dirty="0" smtClean="0"/>
              <a:t> Approximately 1/15th of the school bus fleet is to be replaced each year with</a:t>
            </a:r>
          </a:p>
          <a:p>
            <a:r>
              <a:rPr lang="en-US" dirty="0" smtClean="0"/>
              <a:t> new school buses, resulting in a complete replacement of the fleet every 15 years.</a:t>
            </a:r>
            <a:br>
              <a:rPr lang="en-US" dirty="0" smtClean="0"/>
            </a:br>
            <a:endParaRPr lang="en-US" dirty="0"/>
          </a:p>
        </p:txBody>
      </p:sp>
    </p:spTree>
    <p:extLst>
      <p:ext uri="{BB962C8B-B14F-4D97-AF65-F5344CB8AC3E}">
        <p14:creationId xmlns:p14="http://schemas.microsoft.com/office/powerpoint/2010/main" val="54235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Funding of School Buses</a:t>
            </a:r>
            <a:endParaRPr lang="en-US" dirty="0"/>
          </a:p>
        </p:txBody>
      </p:sp>
      <p:sp>
        <p:nvSpPr>
          <p:cNvPr id="3" name="TextBox 2"/>
          <p:cNvSpPr txBox="1"/>
          <p:nvPr/>
        </p:nvSpPr>
        <p:spPr>
          <a:xfrm>
            <a:off x="241300" y="1524000"/>
            <a:ext cx="10911647" cy="4801315"/>
          </a:xfrm>
          <a:prstGeom prst="rect">
            <a:avLst/>
          </a:prstGeom>
          <a:noFill/>
        </p:spPr>
        <p:txBody>
          <a:bodyPr wrap="square" rtlCol="0">
            <a:spAutoFit/>
          </a:bodyPr>
          <a:lstStyle/>
          <a:p>
            <a:r>
              <a:rPr lang="en-US" dirty="0"/>
              <a:t>The state is not meeting the requirements of this </a:t>
            </a:r>
            <a:r>
              <a:rPr lang="en-US" dirty="0" smtClean="0"/>
              <a:t>law. </a:t>
            </a:r>
          </a:p>
          <a:p>
            <a:endParaRPr lang="en-US" dirty="0"/>
          </a:p>
          <a:p>
            <a:pPr marL="285750" indent="-285750">
              <a:buFont typeface="Arial"/>
              <a:buChar char="•"/>
            </a:pPr>
            <a:r>
              <a:rPr lang="en-US" dirty="0" smtClean="0"/>
              <a:t>2008 - the </a:t>
            </a:r>
            <a:r>
              <a:rPr lang="en-US" dirty="0"/>
              <a:t>last year the state appropriated funding to meet the 15-year replacement </a:t>
            </a:r>
            <a:r>
              <a:rPr lang="en-US" dirty="0" smtClean="0"/>
              <a:t>cycle.</a:t>
            </a:r>
          </a:p>
          <a:p>
            <a:r>
              <a:rPr lang="en-US" dirty="0" smtClean="0"/>
              <a:t> </a:t>
            </a:r>
          </a:p>
          <a:p>
            <a:pPr marL="285750" indent="-285750">
              <a:buFont typeface="Arial"/>
              <a:buChar char="•"/>
            </a:pPr>
            <a:r>
              <a:rPr lang="en-US" dirty="0" smtClean="0"/>
              <a:t>2010 - The </a:t>
            </a:r>
            <a:r>
              <a:rPr lang="en-US" dirty="0"/>
              <a:t>state purchased 130 used school buses averaging 18 years old from </a:t>
            </a:r>
            <a:r>
              <a:rPr lang="en-US" dirty="0" smtClean="0"/>
              <a:t>Kentucky</a:t>
            </a:r>
          </a:p>
          <a:p>
            <a:r>
              <a:rPr lang="en-US" dirty="0" smtClean="0"/>
              <a:t>       and </a:t>
            </a:r>
            <a:r>
              <a:rPr lang="en-US" dirty="0"/>
              <a:t>other </a:t>
            </a:r>
            <a:r>
              <a:rPr lang="en-US" dirty="0" smtClean="0"/>
              <a:t>states</a:t>
            </a:r>
            <a:r>
              <a:rPr lang="en-US" dirty="0"/>
              <a:t>. Money to purchase these buses came from the sale of junked </a:t>
            </a:r>
            <a:r>
              <a:rPr lang="en-US" dirty="0" smtClean="0"/>
              <a:t>buses</a:t>
            </a:r>
          </a:p>
          <a:p>
            <a:r>
              <a:rPr lang="en-US" dirty="0" smtClean="0"/>
              <a:t>       </a:t>
            </a:r>
            <a:r>
              <a:rPr lang="en-US" dirty="0"/>
              <a:t>for scrap metal</a:t>
            </a:r>
            <a:r>
              <a:rPr lang="en-US" dirty="0" smtClean="0"/>
              <a:t>.</a:t>
            </a:r>
          </a:p>
          <a:p>
            <a:endParaRPr lang="en-US" dirty="0" smtClean="0"/>
          </a:p>
          <a:p>
            <a:pPr marL="285750" indent="-285750">
              <a:buFont typeface="Arial"/>
              <a:buChar char="•"/>
            </a:pPr>
            <a:r>
              <a:rPr lang="en-US" dirty="0" smtClean="0"/>
              <a:t> </a:t>
            </a:r>
            <a:r>
              <a:rPr lang="en-US" dirty="0"/>
              <a:t>For 2012-13, the state provided $12.7 million for the purchase of new school </a:t>
            </a:r>
            <a:r>
              <a:rPr lang="en-US" dirty="0" smtClean="0"/>
              <a:t>buses, </a:t>
            </a:r>
          </a:p>
          <a:p>
            <a:r>
              <a:rPr lang="en-US" dirty="0"/>
              <a:t> </a:t>
            </a:r>
            <a:r>
              <a:rPr lang="en-US" dirty="0" smtClean="0"/>
              <a:t>      about  1/3 of </a:t>
            </a:r>
            <a:r>
              <a:rPr lang="en-US" dirty="0"/>
              <a:t>the annual amount needed to meet the requirements of the 2007 law. </a:t>
            </a:r>
            <a:endParaRPr lang="en-US" dirty="0" smtClean="0"/>
          </a:p>
          <a:p>
            <a:endParaRPr lang="en-US" dirty="0"/>
          </a:p>
          <a:p>
            <a:pPr marL="285750" indent="-285750">
              <a:buFont typeface="Arial"/>
              <a:buChar char="•"/>
            </a:pPr>
            <a:r>
              <a:rPr lang="en-US" dirty="0" smtClean="0"/>
              <a:t> </a:t>
            </a:r>
            <a:r>
              <a:rPr lang="en-US" dirty="0"/>
              <a:t>In December 2012, the state used funding from two fiscal years and scrap metal </a:t>
            </a:r>
            <a:r>
              <a:rPr lang="en-US" dirty="0" smtClean="0"/>
              <a:t>sales</a:t>
            </a:r>
          </a:p>
          <a:p>
            <a:r>
              <a:rPr lang="en-US" dirty="0" smtClean="0"/>
              <a:t>      </a:t>
            </a:r>
            <a:r>
              <a:rPr lang="en-US" dirty="0"/>
              <a:t>to replace 7% </a:t>
            </a:r>
            <a:r>
              <a:rPr lang="en-US" dirty="0" smtClean="0"/>
              <a:t>of state school buses—</a:t>
            </a:r>
            <a:r>
              <a:rPr lang="en-US" dirty="0"/>
              <a:t>enough to replace those buses </a:t>
            </a:r>
            <a:r>
              <a:rPr lang="en-US" b="1" dirty="0"/>
              <a:t>over 25 years old</a:t>
            </a:r>
            <a:r>
              <a:rPr lang="en-US" dirty="0"/>
              <a:t>. </a:t>
            </a:r>
            <a:endParaRPr lang="en-US" dirty="0" smtClean="0"/>
          </a:p>
          <a:p>
            <a:pPr marL="285750" indent="-285750">
              <a:buFont typeface="Arial"/>
              <a:buChar char="•"/>
            </a:pPr>
            <a:endParaRPr lang="en-US" dirty="0"/>
          </a:p>
          <a:p>
            <a:pPr marL="285750" indent="-285750">
              <a:buFont typeface="Arial"/>
              <a:buChar char="•"/>
            </a:pPr>
            <a:r>
              <a:rPr lang="en-US" dirty="0" smtClean="0"/>
              <a:t>The Legislature’s 2013-2014 Budget includes a line item for $</a:t>
            </a:r>
            <a:r>
              <a:rPr lang="en-US" dirty="0"/>
              <a:t>23.5 million for school buses</a:t>
            </a:r>
            <a:r>
              <a:rPr lang="en-US" dirty="0" smtClean="0"/>
              <a:t>,</a:t>
            </a:r>
          </a:p>
          <a:p>
            <a:r>
              <a:rPr lang="en-US" dirty="0" smtClean="0"/>
              <a:t>      </a:t>
            </a:r>
            <a:r>
              <a:rPr lang="en-US" dirty="0"/>
              <a:t>which includes $17 million from unclaimed lottery money and other revenue that may </a:t>
            </a:r>
            <a:r>
              <a:rPr lang="en-US" dirty="0" smtClean="0"/>
              <a:t>or</a:t>
            </a:r>
          </a:p>
          <a:p>
            <a:r>
              <a:rPr lang="en-US" dirty="0" smtClean="0"/>
              <a:t>      may </a:t>
            </a:r>
            <a:r>
              <a:rPr lang="en-US" dirty="0"/>
              <a:t>not materialize.</a:t>
            </a:r>
          </a:p>
        </p:txBody>
      </p:sp>
    </p:spTree>
    <p:extLst>
      <p:ext uri="{BB962C8B-B14F-4D97-AF65-F5344CB8AC3E}">
        <p14:creationId xmlns:p14="http://schemas.microsoft.com/office/powerpoint/2010/main" val="4835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dirty="0"/>
              <a:t>Tuition Tax Credit </a:t>
            </a:r>
            <a:r>
              <a:rPr lang="en-US" dirty="0" smtClean="0"/>
              <a:t>Legislation Opposition</a:t>
            </a:r>
            <a:endParaRPr lang="en-US" dirty="0"/>
          </a:p>
        </p:txBody>
      </p:sp>
      <p:sp>
        <p:nvSpPr>
          <p:cNvPr id="3" name="TextBox 2"/>
          <p:cNvSpPr txBox="1"/>
          <p:nvPr/>
        </p:nvSpPr>
        <p:spPr>
          <a:xfrm>
            <a:off x="622300" y="1892300"/>
            <a:ext cx="8648906" cy="2308324"/>
          </a:xfrm>
          <a:prstGeom prst="rect">
            <a:avLst/>
          </a:prstGeom>
          <a:noFill/>
        </p:spPr>
        <p:txBody>
          <a:bodyPr wrap="square" rtlCol="0">
            <a:spAutoFit/>
          </a:bodyPr>
          <a:lstStyle/>
          <a:p>
            <a:r>
              <a:rPr lang="en-US" dirty="0"/>
              <a:t>SCPTA opposes any legislation that provides government subsidies for attending K-</a:t>
            </a:r>
            <a:r>
              <a:rPr lang="en-US" dirty="0" smtClean="0"/>
              <a:t>12</a:t>
            </a:r>
          </a:p>
          <a:p>
            <a:r>
              <a:rPr lang="en-US" dirty="0" smtClean="0"/>
              <a:t> </a:t>
            </a:r>
            <a:r>
              <a:rPr lang="en-US" dirty="0"/>
              <a:t>private schools or home schooling. </a:t>
            </a:r>
            <a:r>
              <a:rPr lang="en-US" dirty="0" smtClean="0"/>
              <a:t>This includes:</a:t>
            </a:r>
          </a:p>
          <a:p>
            <a:endParaRPr lang="en-US" dirty="0" smtClean="0"/>
          </a:p>
          <a:p>
            <a:pPr marL="342900" indent="-342900">
              <a:buAutoNum type="arabicParenBoth"/>
            </a:pPr>
            <a:r>
              <a:rPr lang="en-US" dirty="0"/>
              <a:t>T</a:t>
            </a:r>
            <a:r>
              <a:rPr lang="en-US" dirty="0" smtClean="0"/>
              <a:t>uition Tax Credits</a:t>
            </a:r>
            <a:r>
              <a:rPr lang="en-US" dirty="0"/>
              <a:t>, </a:t>
            </a:r>
            <a:endParaRPr lang="en-US" dirty="0" smtClean="0"/>
          </a:p>
          <a:p>
            <a:pPr marL="342900" indent="-342900">
              <a:buAutoNum type="arabicParenBoth"/>
            </a:pPr>
            <a:endParaRPr lang="en-US" dirty="0" smtClean="0"/>
          </a:p>
          <a:p>
            <a:pPr marL="342900" indent="-342900">
              <a:buAutoNum type="arabicParenBoth"/>
            </a:pPr>
            <a:r>
              <a:rPr lang="en-US" dirty="0"/>
              <a:t>T</a:t>
            </a:r>
            <a:r>
              <a:rPr lang="en-US" dirty="0" smtClean="0"/>
              <a:t>uition Tax Deductions, and </a:t>
            </a:r>
          </a:p>
          <a:p>
            <a:pPr marL="342900" indent="-342900">
              <a:buAutoNum type="arabicParenBoth"/>
            </a:pPr>
            <a:endParaRPr lang="en-US" dirty="0" smtClean="0"/>
          </a:p>
          <a:p>
            <a:pPr marL="342900" indent="-342900">
              <a:buAutoNum type="arabicParenBoth"/>
            </a:pPr>
            <a:r>
              <a:rPr lang="en-US" dirty="0"/>
              <a:t>S</a:t>
            </a:r>
            <a:r>
              <a:rPr lang="en-US" dirty="0" smtClean="0"/>
              <a:t>chool Vouchers</a:t>
            </a:r>
            <a:r>
              <a:rPr lang="en-US" dirty="0"/>
              <a:t>.</a:t>
            </a:r>
          </a:p>
        </p:txBody>
      </p:sp>
    </p:spTree>
    <p:extLst>
      <p:ext uri="{BB962C8B-B14F-4D97-AF65-F5344CB8AC3E}">
        <p14:creationId xmlns:p14="http://schemas.microsoft.com/office/powerpoint/2010/main" val="312882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to Oppose Tuition Tax Credits</a:t>
            </a:r>
            <a:endParaRPr lang="en-US" dirty="0"/>
          </a:p>
        </p:txBody>
      </p:sp>
      <p:sp>
        <p:nvSpPr>
          <p:cNvPr id="4" name="TextBox 3"/>
          <p:cNvSpPr txBox="1"/>
          <p:nvPr/>
        </p:nvSpPr>
        <p:spPr>
          <a:xfrm>
            <a:off x="348734" y="2171700"/>
            <a:ext cx="184666" cy="369332"/>
          </a:xfrm>
          <a:prstGeom prst="rect">
            <a:avLst/>
          </a:prstGeom>
          <a:noFill/>
        </p:spPr>
        <p:txBody>
          <a:bodyPr wrap="none" rtlCol="0">
            <a:spAutoFit/>
          </a:bodyPr>
          <a:lstStyle/>
          <a:p>
            <a:endParaRPr lang="en-US" dirty="0"/>
          </a:p>
        </p:txBody>
      </p:sp>
      <p:sp>
        <p:nvSpPr>
          <p:cNvPr id="6" name="TextBox 5"/>
          <p:cNvSpPr txBox="1"/>
          <p:nvPr/>
        </p:nvSpPr>
        <p:spPr>
          <a:xfrm>
            <a:off x="501134" y="2324100"/>
            <a:ext cx="184666" cy="369332"/>
          </a:xfrm>
          <a:prstGeom prst="rect">
            <a:avLst/>
          </a:prstGeom>
          <a:noFill/>
        </p:spPr>
        <p:txBody>
          <a:bodyPr wrap="none" rtlCol="0">
            <a:spAutoFit/>
          </a:bodyPr>
          <a:lstStyle/>
          <a:p>
            <a:endParaRPr lang="en-US" dirty="0"/>
          </a:p>
        </p:txBody>
      </p:sp>
      <p:sp>
        <p:nvSpPr>
          <p:cNvPr id="7" name="TextBox 6"/>
          <p:cNvSpPr txBox="1"/>
          <p:nvPr/>
        </p:nvSpPr>
        <p:spPr>
          <a:xfrm>
            <a:off x="653534" y="2476500"/>
            <a:ext cx="184666" cy="369332"/>
          </a:xfrm>
          <a:prstGeom prst="rect">
            <a:avLst/>
          </a:prstGeom>
          <a:noFill/>
        </p:spPr>
        <p:txBody>
          <a:bodyPr wrap="none" rtlCol="0">
            <a:spAutoFit/>
          </a:bodyPr>
          <a:lstStyle/>
          <a:p>
            <a:endParaRPr lang="en-US" dirty="0"/>
          </a:p>
        </p:txBody>
      </p:sp>
      <p:sp>
        <p:nvSpPr>
          <p:cNvPr id="8" name="Rectangle 7"/>
          <p:cNvSpPr/>
          <p:nvPr/>
        </p:nvSpPr>
        <p:spPr>
          <a:xfrm>
            <a:off x="457200" y="1765301"/>
            <a:ext cx="6400800" cy="3970318"/>
          </a:xfrm>
          <a:prstGeom prst="rect">
            <a:avLst/>
          </a:prstGeom>
        </p:spPr>
        <p:txBody>
          <a:bodyPr wrap="square">
            <a:spAutoFit/>
          </a:bodyPr>
          <a:lstStyle/>
          <a:p>
            <a:pPr marL="285750" indent="-285750">
              <a:buFont typeface="Arial"/>
              <a:buChar char="•"/>
            </a:pPr>
            <a:r>
              <a:rPr lang="en-US" dirty="0" smtClean="0"/>
              <a:t>Cost - Last year’s tuition tax credit bill was projected to reduce General Fund revenue by </a:t>
            </a:r>
            <a:r>
              <a:rPr lang="en-US" b="1" dirty="0" smtClean="0"/>
              <a:t>$37 million</a:t>
            </a:r>
            <a:r>
              <a:rPr lang="en-US" dirty="0" smtClean="0"/>
              <a:t>. </a:t>
            </a:r>
          </a:p>
          <a:p>
            <a:pPr marL="285750" indent="-285750">
              <a:buFont typeface="Arial"/>
              <a:buChar char="•"/>
            </a:pPr>
            <a:endParaRPr lang="en-US" dirty="0"/>
          </a:p>
          <a:p>
            <a:pPr marL="285750" indent="-285750">
              <a:buFont typeface="Arial"/>
              <a:buChar char="•"/>
            </a:pPr>
            <a:r>
              <a:rPr lang="en-US" dirty="0" smtClean="0"/>
              <a:t> </a:t>
            </a:r>
            <a:r>
              <a:rPr lang="en-US" dirty="0"/>
              <a:t>Lack of Accountability to Parents and Taxpayers</a:t>
            </a:r>
            <a:r>
              <a:rPr lang="en-US" dirty="0" smtClean="0"/>
              <a:t>.</a:t>
            </a:r>
          </a:p>
          <a:p>
            <a:pPr marL="285750" indent="-285750">
              <a:buFont typeface="Arial"/>
              <a:buChar char="•"/>
            </a:pPr>
            <a:endParaRPr lang="en-US" dirty="0" smtClean="0"/>
          </a:p>
          <a:p>
            <a:pPr marL="285750" indent="-285750">
              <a:buFont typeface="Arial"/>
              <a:buChar char="•"/>
            </a:pPr>
            <a:r>
              <a:rPr lang="en-US" dirty="0" smtClean="0"/>
              <a:t> </a:t>
            </a:r>
            <a:r>
              <a:rPr lang="en-US" dirty="0"/>
              <a:t>Inadequate for low-income </a:t>
            </a:r>
            <a:r>
              <a:rPr lang="en-US" dirty="0" smtClean="0"/>
              <a:t>students</a:t>
            </a:r>
          </a:p>
          <a:p>
            <a:endParaRPr lang="en-US" dirty="0" smtClean="0"/>
          </a:p>
          <a:p>
            <a:pPr marL="285750" indent="-285750">
              <a:buFont typeface="Arial"/>
              <a:buChar char="•"/>
            </a:pPr>
            <a:r>
              <a:rPr lang="en-US" dirty="0" smtClean="0"/>
              <a:t> </a:t>
            </a:r>
            <a:r>
              <a:rPr lang="en-US" dirty="0"/>
              <a:t>Choice is already available through Charter </a:t>
            </a:r>
            <a:r>
              <a:rPr lang="en-US" dirty="0" smtClean="0"/>
              <a:t>Schools. </a:t>
            </a:r>
          </a:p>
          <a:p>
            <a:pPr marL="285750" indent="-285750">
              <a:buFont typeface="Arial"/>
              <a:buChar char="•"/>
            </a:pPr>
            <a:endParaRPr lang="en-US" dirty="0" smtClean="0"/>
          </a:p>
          <a:p>
            <a:pPr marL="285750" indent="-285750">
              <a:buFont typeface="Arial"/>
              <a:buChar char="•"/>
            </a:pPr>
            <a:r>
              <a:rPr lang="en-US" dirty="0" smtClean="0"/>
              <a:t>Primarily </a:t>
            </a:r>
            <a:r>
              <a:rPr lang="en-US" dirty="0"/>
              <a:t>serves those already attending private schools</a:t>
            </a:r>
            <a:r>
              <a:rPr lang="en-US" dirty="0" smtClean="0"/>
              <a:t>.</a:t>
            </a:r>
          </a:p>
          <a:p>
            <a:pPr marL="285750" indent="-285750">
              <a:buFont typeface="Arial"/>
              <a:buChar char="•"/>
            </a:pPr>
            <a:endParaRPr lang="en-US" dirty="0" smtClean="0"/>
          </a:p>
          <a:p>
            <a:pPr marL="285750" indent="-285750">
              <a:buFont typeface="Arial"/>
              <a:buChar char="•"/>
            </a:pPr>
            <a:r>
              <a:rPr lang="en-US" dirty="0"/>
              <a:t>No gain in academic achievement. </a:t>
            </a:r>
            <a:endParaRPr lang="en-US" dirty="0" smtClean="0"/>
          </a:p>
          <a:p>
            <a:pPr marL="285750" indent="-285750">
              <a:buFont typeface="Arial"/>
              <a:buChar char="•"/>
            </a:pPr>
            <a:endParaRPr lang="en-US" dirty="0" smtClean="0"/>
          </a:p>
          <a:p>
            <a:pPr marL="285750" indent="-285750">
              <a:buFont typeface="Arial"/>
              <a:buChar char="•"/>
            </a:pPr>
            <a:r>
              <a:rPr lang="en-US" dirty="0"/>
              <a:t> An opportunity for corporate lobbyists to gain influence. </a:t>
            </a:r>
          </a:p>
        </p:txBody>
      </p:sp>
    </p:spTree>
    <p:extLst>
      <p:ext uri="{BB962C8B-B14F-4D97-AF65-F5344CB8AC3E}">
        <p14:creationId xmlns:p14="http://schemas.microsoft.com/office/powerpoint/2010/main" val="717090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8"/>
            <a:ext cx="8229600" cy="1528762"/>
          </a:xfrm>
        </p:spPr>
        <p:txBody>
          <a:bodyPr>
            <a:normAutofit fontScale="90000"/>
          </a:bodyPr>
          <a:lstStyle/>
          <a:p>
            <a:r>
              <a:rPr lang="en-US" dirty="0" smtClean="0"/>
              <a:t>Advance School Safety, But Oppose </a:t>
            </a:r>
            <a:r>
              <a:rPr lang="en-US" dirty="0"/>
              <a:t>Concealed Weapons in Public Schools</a:t>
            </a:r>
            <a:br>
              <a:rPr lang="en-US" dirty="0"/>
            </a:br>
            <a:endParaRPr lang="en-US" dirty="0"/>
          </a:p>
        </p:txBody>
      </p:sp>
      <p:sp>
        <p:nvSpPr>
          <p:cNvPr id="4" name="TextBox 3"/>
          <p:cNvSpPr txBox="1"/>
          <p:nvPr/>
        </p:nvSpPr>
        <p:spPr>
          <a:xfrm>
            <a:off x="457200" y="1600200"/>
            <a:ext cx="8443337" cy="3693319"/>
          </a:xfrm>
          <a:prstGeom prst="rect">
            <a:avLst/>
          </a:prstGeom>
          <a:noFill/>
        </p:spPr>
        <p:txBody>
          <a:bodyPr wrap="none" rtlCol="0">
            <a:spAutoFit/>
          </a:bodyPr>
          <a:lstStyle/>
          <a:p>
            <a:pPr marL="285750" indent="-285750">
              <a:buFont typeface="Arial"/>
              <a:buChar char="•"/>
            </a:pPr>
            <a:r>
              <a:rPr lang="en-US" dirty="0" smtClean="0">
                <a:solidFill>
                  <a:prstClr val="black"/>
                </a:solidFill>
              </a:rPr>
              <a:t>CCW Legislation </a:t>
            </a:r>
            <a:r>
              <a:rPr lang="en-US" dirty="0">
                <a:solidFill>
                  <a:prstClr val="black"/>
                </a:solidFill>
              </a:rPr>
              <a:t>has been introduced in </a:t>
            </a:r>
            <a:r>
              <a:rPr lang="en-US" dirty="0" smtClean="0">
                <a:solidFill>
                  <a:prstClr val="black"/>
                </a:solidFill>
              </a:rPr>
              <a:t>both The House and Senate </a:t>
            </a:r>
            <a:r>
              <a:rPr lang="en-US" dirty="0">
                <a:solidFill>
                  <a:prstClr val="black"/>
                </a:solidFill>
              </a:rPr>
              <a:t>that would allow </a:t>
            </a:r>
          </a:p>
          <a:p>
            <a:r>
              <a:rPr lang="en-US" dirty="0" smtClean="0">
                <a:solidFill>
                  <a:prstClr val="black"/>
                </a:solidFill>
              </a:rPr>
              <a:t>      </a:t>
            </a:r>
            <a:r>
              <a:rPr lang="en-US" dirty="0">
                <a:solidFill>
                  <a:prstClr val="black"/>
                </a:solidFill>
              </a:rPr>
              <a:t>concealed weapons in public schools, and in particular, by school employees. </a:t>
            </a:r>
            <a:endParaRPr lang="en-US" dirty="0" smtClean="0">
              <a:solidFill>
                <a:prstClr val="black"/>
              </a:solidFill>
            </a:endParaRPr>
          </a:p>
          <a:p>
            <a:endParaRPr lang="en-US" dirty="0">
              <a:solidFill>
                <a:prstClr val="black"/>
              </a:solidFill>
            </a:endParaRPr>
          </a:p>
          <a:p>
            <a:pPr marL="285750" indent="-285750">
              <a:buFont typeface="Arial"/>
              <a:buChar char="•"/>
            </a:pPr>
            <a:r>
              <a:rPr lang="en-US" dirty="0" smtClean="0">
                <a:solidFill>
                  <a:prstClr val="black"/>
                </a:solidFill>
              </a:rPr>
              <a:t>The </a:t>
            </a:r>
            <a:r>
              <a:rPr lang="en-US" dirty="0">
                <a:solidFill>
                  <a:prstClr val="black"/>
                </a:solidFill>
              </a:rPr>
              <a:t>Chief of the South Carolina State Law Enforcement Division opposes this </a:t>
            </a:r>
            <a:r>
              <a:rPr lang="en-US" dirty="0" smtClean="0">
                <a:solidFill>
                  <a:prstClr val="black"/>
                </a:solidFill>
              </a:rPr>
              <a:t>idea.</a:t>
            </a:r>
          </a:p>
          <a:p>
            <a:pPr marL="285750" indent="-285750">
              <a:buFont typeface="Arial"/>
              <a:buChar char="•"/>
            </a:pPr>
            <a:endParaRPr lang="en-US" dirty="0" smtClean="0">
              <a:solidFill>
                <a:prstClr val="black"/>
              </a:solidFill>
            </a:endParaRPr>
          </a:p>
          <a:p>
            <a:pPr marL="285750" indent="-285750">
              <a:buFont typeface="Arial"/>
              <a:buChar char="•"/>
            </a:pPr>
            <a:r>
              <a:rPr lang="en-US" dirty="0" smtClean="0">
                <a:solidFill>
                  <a:prstClr val="black"/>
                </a:solidFill>
              </a:rPr>
              <a:t>Better </a:t>
            </a:r>
            <a:r>
              <a:rPr lang="en-US" dirty="0">
                <a:solidFill>
                  <a:prstClr val="black"/>
                </a:solidFill>
              </a:rPr>
              <a:t>methods of increasing school safety </a:t>
            </a:r>
            <a:r>
              <a:rPr lang="en-US" dirty="0" smtClean="0">
                <a:solidFill>
                  <a:prstClr val="black"/>
                </a:solidFill>
              </a:rPr>
              <a:t>include:</a:t>
            </a:r>
          </a:p>
          <a:p>
            <a:pPr marL="285750" indent="-285750">
              <a:buFont typeface="Arial"/>
              <a:buChar char="•"/>
            </a:pPr>
            <a:endParaRPr lang="en-US" dirty="0" smtClean="0">
              <a:solidFill>
                <a:prstClr val="black"/>
              </a:solidFill>
            </a:endParaRPr>
          </a:p>
          <a:p>
            <a:r>
              <a:rPr lang="en-US" dirty="0" smtClean="0">
                <a:solidFill>
                  <a:prstClr val="black"/>
                </a:solidFill>
              </a:rPr>
              <a:t>		1) </a:t>
            </a:r>
            <a:r>
              <a:rPr lang="en-US" dirty="0">
                <a:solidFill>
                  <a:prstClr val="black"/>
                </a:solidFill>
              </a:rPr>
              <a:t>improved and additional building security features</a:t>
            </a:r>
            <a:r>
              <a:rPr lang="en-US" dirty="0" smtClean="0">
                <a:solidFill>
                  <a:prstClr val="black"/>
                </a:solidFill>
              </a:rPr>
              <a:t>,</a:t>
            </a:r>
          </a:p>
          <a:p>
            <a:endParaRPr lang="en-US" dirty="0" smtClean="0">
              <a:solidFill>
                <a:prstClr val="black"/>
              </a:solidFill>
            </a:endParaRPr>
          </a:p>
          <a:p>
            <a:r>
              <a:rPr lang="en-US" dirty="0">
                <a:solidFill>
                  <a:prstClr val="black"/>
                </a:solidFill>
              </a:rPr>
              <a:t>	</a:t>
            </a:r>
            <a:r>
              <a:rPr lang="en-US" dirty="0" smtClean="0">
                <a:solidFill>
                  <a:prstClr val="black"/>
                </a:solidFill>
              </a:rPr>
              <a:t>	2) </a:t>
            </a:r>
            <a:r>
              <a:rPr lang="en-US" dirty="0">
                <a:solidFill>
                  <a:prstClr val="black"/>
                </a:solidFill>
              </a:rPr>
              <a:t>more secure entrance and exit </a:t>
            </a:r>
            <a:r>
              <a:rPr lang="en-US" dirty="0" smtClean="0">
                <a:solidFill>
                  <a:prstClr val="black"/>
                </a:solidFill>
              </a:rPr>
              <a:t>procedures, and</a:t>
            </a:r>
          </a:p>
          <a:p>
            <a:endParaRPr lang="en-US" dirty="0" smtClean="0">
              <a:solidFill>
                <a:prstClr val="black"/>
              </a:solidFill>
            </a:endParaRPr>
          </a:p>
          <a:p>
            <a:r>
              <a:rPr lang="en-US" dirty="0">
                <a:solidFill>
                  <a:prstClr val="black"/>
                </a:solidFill>
              </a:rPr>
              <a:t>	</a:t>
            </a:r>
            <a:r>
              <a:rPr lang="en-US" dirty="0" smtClean="0">
                <a:solidFill>
                  <a:prstClr val="black"/>
                </a:solidFill>
              </a:rPr>
              <a:t>	3) </a:t>
            </a:r>
            <a:r>
              <a:rPr lang="en-US" dirty="0">
                <a:solidFill>
                  <a:prstClr val="black"/>
                </a:solidFill>
              </a:rPr>
              <a:t>and increased </a:t>
            </a:r>
            <a:r>
              <a:rPr lang="en-US" dirty="0" smtClean="0">
                <a:solidFill>
                  <a:prstClr val="black"/>
                </a:solidFill>
              </a:rPr>
              <a:t>use </a:t>
            </a:r>
            <a:r>
              <a:rPr lang="en-US" dirty="0">
                <a:solidFill>
                  <a:prstClr val="black"/>
                </a:solidFill>
              </a:rPr>
              <a:t>of law enforcement professionals </a:t>
            </a:r>
            <a:r>
              <a:rPr lang="en-US" dirty="0" smtClean="0">
                <a:solidFill>
                  <a:prstClr val="black"/>
                </a:solidFill>
              </a:rPr>
              <a:t>on </a:t>
            </a:r>
            <a:r>
              <a:rPr lang="en-US" dirty="0">
                <a:solidFill>
                  <a:prstClr val="black"/>
                </a:solidFill>
              </a:rPr>
              <a:t>school grounds.</a:t>
            </a:r>
            <a:endParaRPr lang="en-US" sz="1400" dirty="0">
              <a:solidFill>
                <a:prstClr val="black"/>
              </a:solidFill>
              <a:latin typeface="Times-Roman"/>
            </a:endParaRPr>
          </a:p>
          <a:p>
            <a:pPr marL="285750" indent="-285750">
              <a:buFont typeface="Arial"/>
              <a:buChar char="•"/>
            </a:pPr>
            <a:endParaRPr lang="en-US" dirty="0"/>
          </a:p>
        </p:txBody>
      </p:sp>
    </p:spTree>
    <p:extLst>
      <p:ext uri="{BB962C8B-B14F-4D97-AF65-F5344CB8AC3E}">
        <p14:creationId xmlns:p14="http://schemas.microsoft.com/office/powerpoint/2010/main" val="3063822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3278</TotalTime>
  <Words>1786</Words>
  <Application>Microsoft Macintosh PowerPoint</Application>
  <PresentationFormat>On-screen Show (4:3)</PresentationFormat>
  <Paragraphs>135</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2013 SCPTA Legislative Advocacy Platform</vt:lpstr>
      <vt:lpstr>Support State Funding of K-12 Education at the Levels required by the Education Finance Act </vt:lpstr>
      <vt:lpstr> </vt:lpstr>
      <vt:lpstr>Compete Nationally on Teacher Salaries</vt:lpstr>
      <vt:lpstr>Promote Compliance with 15-Year Bus Replacement Cycle Law</vt:lpstr>
      <vt:lpstr>State Funding of School Buses</vt:lpstr>
      <vt:lpstr> Tuition Tax Credit Legislation Opposition</vt:lpstr>
      <vt:lpstr>Reasons to Oppose Tuition Tax Credits</vt:lpstr>
      <vt:lpstr>Advance School Safety, But Oppose Concealed Weapons in Public Schools </vt:lpstr>
      <vt:lpstr>Oppose an A through F Rating System for Teachers and Principals</vt:lpstr>
      <vt:lpstr>Reasons for Opposing A-F Grading Scale</vt:lpstr>
    </vt:vector>
  </TitlesOfParts>
  <Company>GREENVILLE COUNTY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SCPTA Legislative Advocacy Position Paper</dc:title>
  <dc:creator>Joy Grayson</dc:creator>
  <cp:lastModifiedBy>Joy Grayson</cp:lastModifiedBy>
  <cp:revision>18</cp:revision>
  <dcterms:created xsi:type="dcterms:W3CDTF">2013-06-29T22:34:50Z</dcterms:created>
  <dcterms:modified xsi:type="dcterms:W3CDTF">2013-07-02T23:52:22Z</dcterms:modified>
</cp:coreProperties>
</file>