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9" r:id="rId2"/>
    <p:sldId id="257" r:id="rId3"/>
    <p:sldId id="258" r:id="rId4"/>
    <p:sldId id="259" r:id="rId5"/>
    <p:sldId id="260" r:id="rId6"/>
    <p:sldId id="263" r:id="rId7"/>
    <p:sldId id="262" r:id="rId8"/>
    <p:sldId id="265" r:id="rId9"/>
    <p:sldId id="268" r:id="rId10"/>
    <p:sldId id="261" r:id="rId11"/>
    <p:sldId id="264" r:id="rId12"/>
    <p:sldId id="266" r:id="rId13"/>
    <p:sldId id="267" r:id="rId14"/>
    <p:sldId id="272" r:id="rId15"/>
    <p:sldId id="270" r:id="rId16"/>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6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94"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1F02A-5482-429F-A2E4-E8EF451824ED}" type="doc">
      <dgm:prSet loTypeId="urn:microsoft.com/office/officeart/2005/8/layout/pyramid1" loCatId="pyramid" qsTypeId="urn:microsoft.com/office/officeart/2005/8/quickstyle/simple1" qsCatId="simple" csTypeId="urn:microsoft.com/office/officeart/2005/8/colors/colorful1#2" csCatId="colorful" phldr="1"/>
      <dgm:spPr/>
    </dgm:pt>
    <dgm:pt modelId="{6C2156B4-6BF2-4732-BF62-D0C2A68F4743}">
      <dgm:prSet phldrT="[Text]"/>
      <dgm:spPr/>
      <dgm:t>
        <a:bodyPr/>
        <a:lstStyle/>
        <a:p>
          <a:r>
            <a:rPr lang="en-US" dirty="0" smtClean="0"/>
            <a:t>Gather and share information</a:t>
          </a:r>
          <a:endParaRPr lang="en-US" dirty="0"/>
        </a:p>
      </dgm:t>
    </dgm:pt>
    <dgm:pt modelId="{969E54A1-AB7B-4372-9A1C-2058D748D7EA}" type="parTrans" cxnId="{7B471EBF-20E3-431A-BE28-BDC2EDFB67AF}">
      <dgm:prSet/>
      <dgm:spPr/>
      <dgm:t>
        <a:bodyPr/>
        <a:lstStyle/>
        <a:p>
          <a:endParaRPr lang="en-US"/>
        </a:p>
      </dgm:t>
    </dgm:pt>
    <dgm:pt modelId="{5EAAC7B3-8901-491A-A8CB-938FEA63A560}" type="sibTrans" cxnId="{7B471EBF-20E3-431A-BE28-BDC2EDFB67AF}">
      <dgm:prSet/>
      <dgm:spPr/>
      <dgm:t>
        <a:bodyPr/>
        <a:lstStyle/>
        <a:p>
          <a:endParaRPr lang="en-US"/>
        </a:p>
      </dgm:t>
    </dgm:pt>
    <dgm:pt modelId="{B30B7885-F5F7-426C-AC34-6D7A06937693}">
      <dgm:prSet phldrT="[Text]"/>
      <dgm:spPr/>
      <dgm:t>
        <a:bodyPr/>
        <a:lstStyle/>
        <a:p>
          <a:r>
            <a:rPr lang="en-US" dirty="0" smtClean="0"/>
            <a:t>Ask people to call or write</a:t>
          </a:r>
          <a:endParaRPr lang="en-US" dirty="0"/>
        </a:p>
      </dgm:t>
    </dgm:pt>
    <dgm:pt modelId="{ED1C9E69-327E-483D-97C9-C98BE0D4B0AC}" type="parTrans" cxnId="{DF3639BD-23BA-40E5-A858-A3D8C688E417}">
      <dgm:prSet/>
      <dgm:spPr/>
      <dgm:t>
        <a:bodyPr/>
        <a:lstStyle/>
        <a:p>
          <a:endParaRPr lang="en-US"/>
        </a:p>
      </dgm:t>
    </dgm:pt>
    <dgm:pt modelId="{1FA81993-A027-4341-A2A8-BF1297C0B302}" type="sibTrans" cxnId="{DF3639BD-23BA-40E5-A858-A3D8C688E417}">
      <dgm:prSet/>
      <dgm:spPr/>
      <dgm:t>
        <a:bodyPr/>
        <a:lstStyle/>
        <a:p>
          <a:endParaRPr lang="en-US"/>
        </a:p>
      </dgm:t>
    </dgm:pt>
    <dgm:pt modelId="{BCDF3A14-93F7-40C8-A942-6D56A127314C}">
      <dgm:prSet phldrT="[Text]"/>
      <dgm:spPr/>
      <dgm:t>
        <a:bodyPr/>
        <a:lstStyle/>
        <a:p>
          <a:r>
            <a:rPr lang="en-US" dirty="0" smtClean="0"/>
            <a:t>Call or write when asked</a:t>
          </a:r>
          <a:endParaRPr lang="en-US" dirty="0"/>
        </a:p>
      </dgm:t>
    </dgm:pt>
    <dgm:pt modelId="{8E1F309D-1F6F-4FA2-8402-2518FDB79DC2}" type="parTrans" cxnId="{E06C6D1D-FCC6-447E-9E0D-D4B18DCC701A}">
      <dgm:prSet/>
      <dgm:spPr/>
      <dgm:t>
        <a:bodyPr/>
        <a:lstStyle/>
        <a:p>
          <a:endParaRPr lang="en-US"/>
        </a:p>
      </dgm:t>
    </dgm:pt>
    <dgm:pt modelId="{BFCA5205-F382-4145-A6A9-1B3A3ABC2A8B}" type="sibTrans" cxnId="{E06C6D1D-FCC6-447E-9E0D-D4B18DCC701A}">
      <dgm:prSet/>
      <dgm:spPr/>
      <dgm:t>
        <a:bodyPr/>
        <a:lstStyle/>
        <a:p>
          <a:endParaRPr lang="en-US"/>
        </a:p>
      </dgm:t>
    </dgm:pt>
    <dgm:pt modelId="{0032BEDF-74C9-4E1B-B286-9B24C89DE750}">
      <dgm:prSet phldrT="[Text]"/>
      <dgm:spPr/>
      <dgm:t>
        <a:bodyPr/>
        <a:lstStyle/>
        <a:p>
          <a:r>
            <a:rPr lang="en-US" dirty="0" smtClean="0"/>
            <a:t>Take a public stand</a:t>
          </a:r>
          <a:endParaRPr lang="en-US" dirty="0"/>
        </a:p>
      </dgm:t>
    </dgm:pt>
    <dgm:pt modelId="{68DF7D25-09FA-46EE-86F8-81594AC0701D}" type="parTrans" cxnId="{C2D2B3E5-D653-4E16-B73E-2E091858B001}">
      <dgm:prSet/>
      <dgm:spPr/>
      <dgm:t>
        <a:bodyPr/>
        <a:lstStyle/>
        <a:p>
          <a:endParaRPr lang="en-US"/>
        </a:p>
      </dgm:t>
    </dgm:pt>
    <dgm:pt modelId="{FE46171C-0D9D-459E-A2F4-DF578F12BE1F}" type="sibTrans" cxnId="{C2D2B3E5-D653-4E16-B73E-2E091858B001}">
      <dgm:prSet/>
      <dgm:spPr/>
      <dgm:t>
        <a:bodyPr/>
        <a:lstStyle/>
        <a:p>
          <a:endParaRPr lang="en-US"/>
        </a:p>
      </dgm:t>
    </dgm:pt>
    <dgm:pt modelId="{06FB059D-FD85-48B9-ACE3-9C0BF6D92261}" type="pres">
      <dgm:prSet presAssocID="{7971F02A-5482-429F-A2E4-E8EF451824ED}" presName="Name0" presStyleCnt="0">
        <dgm:presLayoutVars>
          <dgm:dir/>
          <dgm:animLvl val="lvl"/>
          <dgm:resizeHandles val="exact"/>
        </dgm:presLayoutVars>
      </dgm:prSet>
      <dgm:spPr/>
    </dgm:pt>
    <dgm:pt modelId="{5BC24E41-D5C2-43BE-840F-9673B2A931B6}" type="pres">
      <dgm:prSet presAssocID="{0032BEDF-74C9-4E1B-B286-9B24C89DE750}" presName="Name8" presStyleCnt="0"/>
      <dgm:spPr/>
    </dgm:pt>
    <dgm:pt modelId="{B493B326-5397-4AE1-AFF7-C61A0AC646D4}" type="pres">
      <dgm:prSet presAssocID="{0032BEDF-74C9-4E1B-B286-9B24C89DE750}" presName="level" presStyleLbl="node1" presStyleIdx="0" presStyleCnt="4">
        <dgm:presLayoutVars>
          <dgm:chMax val="1"/>
          <dgm:bulletEnabled val="1"/>
        </dgm:presLayoutVars>
      </dgm:prSet>
      <dgm:spPr/>
      <dgm:t>
        <a:bodyPr/>
        <a:lstStyle/>
        <a:p>
          <a:endParaRPr lang="en-US"/>
        </a:p>
      </dgm:t>
    </dgm:pt>
    <dgm:pt modelId="{675DB927-9B00-4B48-9DF5-5762E93BD72A}" type="pres">
      <dgm:prSet presAssocID="{0032BEDF-74C9-4E1B-B286-9B24C89DE750}" presName="levelTx" presStyleLbl="revTx" presStyleIdx="0" presStyleCnt="0">
        <dgm:presLayoutVars>
          <dgm:chMax val="1"/>
          <dgm:bulletEnabled val="1"/>
        </dgm:presLayoutVars>
      </dgm:prSet>
      <dgm:spPr/>
      <dgm:t>
        <a:bodyPr/>
        <a:lstStyle/>
        <a:p>
          <a:endParaRPr lang="en-US"/>
        </a:p>
      </dgm:t>
    </dgm:pt>
    <dgm:pt modelId="{6054F5E3-63C3-4FB5-9213-C6076D8BEF78}" type="pres">
      <dgm:prSet presAssocID="{6C2156B4-6BF2-4732-BF62-D0C2A68F4743}" presName="Name8" presStyleCnt="0"/>
      <dgm:spPr/>
    </dgm:pt>
    <dgm:pt modelId="{E95B5EE6-502C-4A79-84E9-AE1AE05BF9B8}" type="pres">
      <dgm:prSet presAssocID="{6C2156B4-6BF2-4732-BF62-D0C2A68F4743}" presName="level" presStyleLbl="node1" presStyleIdx="1" presStyleCnt="4">
        <dgm:presLayoutVars>
          <dgm:chMax val="1"/>
          <dgm:bulletEnabled val="1"/>
        </dgm:presLayoutVars>
      </dgm:prSet>
      <dgm:spPr/>
      <dgm:t>
        <a:bodyPr/>
        <a:lstStyle/>
        <a:p>
          <a:endParaRPr lang="en-US"/>
        </a:p>
      </dgm:t>
    </dgm:pt>
    <dgm:pt modelId="{8DACEFF9-B3CD-42B7-95C9-F1C0DC5B8CBC}" type="pres">
      <dgm:prSet presAssocID="{6C2156B4-6BF2-4732-BF62-D0C2A68F4743}" presName="levelTx" presStyleLbl="revTx" presStyleIdx="0" presStyleCnt="0">
        <dgm:presLayoutVars>
          <dgm:chMax val="1"/>
          <dgm:bulletEnabled val="1"/>
        </dgm:presLayoutVars>
      </dgm:prSet>
      <dgm:spPr/>
      <dgm:t>
        <a:bodyPr/>
        <a:lstStyle/>
        <a:p>
          <a:endParaRPr lang="en-US"/>
        </a:p>
      </dgm:t>
    </dgm:pt>
    <dgm:pt modelId="{DAA4F4B2-EEBF-44F9-A46B-2A01E1DE52DA}" type="pres">
      <dgm:prSet presAssocID="{B30B7885-F5F7-426C-AC34-6D7A06937693}" presName="Name8" presStyleCnt="0"/>
      <dgm:spPr/>
    </dgm:pt>
    <dgm:pt modelId="{14A5C0DD-B847-42BB-9B61-EB699F0A3E4C}" type="pres">
      <dgm:prSet presAssocID="{B30B7885-F5F7-426C-AC34-6D7A06937693}" presName="level" presStyleLbl="node1" presStyleIdx="2" presStyleCnt="4">
        <dgm:presLayoutVars>
          <dgm:chMax val="1"/>
          <dgm:bulletEnabled val="1"/>
        </dgm:presLayoutVars>
      </dgm:prSet>
      <dgm:spPr/>
      <dgm:t>
        <a:bodyPr/>
        <a:lstStyle/>
        <a:p>
          <a:endParaRPr lang="en-US"/>
        </a:p>
      </dgm:t>
    </dgm:pt>
    <dgm:pt modelId="{920FAFB9-71F2-402C-B51D-47CBBD1A51BA}" type="pres">
      <dgm:prSet presAssocID="{B30B7885-F5F7-426C-AC34-6D7A06937693}" presName="levelTx" presStyleLbl="revTx" presStyleIdx="0" presStyleCnt="0">
        <dgm:presLayoutVars>
          <dgm:chMax val="1"/>
          <dgm:bulletEnabled val="1"/>
        </dgm:presLayoutVars>
      </dgm:prSet>
      <dgm:spPr/>
      <dgm:t>
        <a:bodyPr/>
        <a:lstStyle/>
        <a:p>
          <a:endParaRPr lang="en-US"/>
        </a:p>
      </dgm:t>
    </dgm:pt>
    <dgm:pt modelId="{62B102F7-7D79-43E7-A4B9-EBE35C4195B5}" type="pres">
      <dgm:prSet presAssocID="{BCDF3A14-93F7-40C8-A942-6D56A127314C}" presName="Name8" presStyleCnt="0"/>
      <dgm:spPr/>
    </dgm:pt>
    <dgm:pt modelId="{BD97B9E6-04CA-40D3-8657-567FD8A417CA}" type="pres">
      <dgm:prSet presAssocID="{BCDF3A14-93F7-40C8-A942-6D56A127314C}" presName="level" presStyleLbl="node1" presStyleIdx="3" presStyleCnt="4">
        <dgm:presLayoutVars>
          <dgm:chMax val="1"/>
          <dgm:bulletEnabled val="1"/>
        </dgm:presLayoutVars>
      </dgm:prSet>
      <dgm:spPr/>
      <dgm:t>
        <a:bodyPr/>
        <a:lstStyle/>
        <a:p>
          <a:endParaRPr lang="en-US"/>
        </a:p>
      </dgm:t>
    </dgm:pt>
    <dgm:pt modelId="{711CE174-886C-469D-AB22-904BB84D99B1}" type="pres">
      <dgm:prSet presAssocID="{BCDF3A14-93F7-40C8-A942-6D56A127314C}" presName="levelTx" presStyleLbl="revTx" presStyleIdx="0" presStyleCnt="0">
        <dgm:presLayoutVars>
          <dgm:chMax val="1"/>
          <dgm:bulletEnabled val="1"/>
        </dgm:presLayoutVars>
      </dgm:prSet>
      <dgm:spPr/>
      <dgm:t>
        <a:bodyPr/>
        <a:lstStyle/>
        <a:p>
          <a:endParaRPr lang="en-US"/>
        </a:p>
      </dgm:t>
    </dgm:pt>
  </dgm:ptLst>
  <dgm:cxnLst>
    <dgm:cxn modelId="{FA0F1C93-370D-4F42-A56E-FCFB5C26E739}" type="presOf" srcId="{BCDF3A14-93F7-40C8-A942-6D56A127314C}" destId="{BD97B9E6-04CA-40D3-8657-567FD8A417CA}" srcOrd="0" destOrd="0" presId="urn:microsoft.com/office/officeart/2005/8/layout/pyramid1"/>
    <dgm:cxn modelId="{8021974F-46D0-4140-80EF-4F20891DBB31}" type="presOf" srcId="{0032BEDF-74C9-4E1B-B286-9B24C89DE750}" destId="{B493B326-5397-4AE1-AFF7-C61A0AC646D4}" srcOrd="0" destOrd="0" presId="urn:microsoft.com/office/officeart/2005/8/layout/pyramid1"/>
    <dgm:cxn modelId="{2B4C4FCF-442A-4B1D-BFD0-181BCCB1D240}" type="presOf" srcId="{6C2156B4-6BF2-4732-BF62-D0C2A68F4743}" destId="{E95B5EE6-502C-4A79-84E9-AE1AE05BF9B8}" srcOrd="0" destOrd="0" presId="urn:microsoft.com/office/officeart/2005/8/layout/pyramid1"/>
    <dgm:cxn modelId="{30D81CE8-0B47-49E9-9249-AA032F959218}" type="presOf" srcId="{0032BEDF-74C9-4E1B-B286-9B24C89DE750}" destId="{675DB927-9B00-4B48-9DF5-5762E93BD72A}" srcOrd="1" destOrd="0" presId="urn:microsoft.com/office/officeart/2005/8/layout/pyramid1"/>
    <dgm:cxn modelId="{DF3639BD-23BA-40E5-A858-A3D8C688E417}" srcId="{7971F02A-5482-429F-A2E4-E8EF451824ED}" destId="{B30B7885-F5F7-426C-AC34-6D7A06937693}" srcOrd="2" destOrd="0" parTransId="{ED1C9E69-327E-483D-97C9-C98BE0D4B0AC}" sibTransId="{1FA81993-A027-4341-A2A8-BF1297C0B302}"/>
    <dgm:cxn modelId="{5A501397-EBBD-44D9-865C-F4AF3E817F4A}" type="presOf" srcId="{6C2156B4-6BF2-4732-BF62-D0C2A68F4743}" destId="{8DACEFF9-B3CD-42B7-95C9-F1C0DC5B8CBC}" srcOrd="1" destOrd="0" presId="urn:microsoft.com/office/officeart/2005/8/layout/pyramid1"/>
    <dgm:cxn modelId="{C2D2B3E5-D653-4E16-B73E-2E091858B001}" srcId="{7971F02A-5482-429F-A2E4-E8EF451824ED}" destId="{0032BEDF-74C9-4E1B-B286-9B24C89DE750}" srcOrd="0" destOrd="0" parTransId="{68DF7D25-09FA-46EE-86F8-81594AC0701D}" sibTransId="{FE46171C-0D9D-459E-A2F4-DF578F12BE1F}"/>
    <dgm:cxn modelId="{BA830D6A-0632-4472-80AD-3404CC664116}" type="presOf" srcId="{7971F02A-5482-429F-A2E4-E8EF451824ED}" destId="{06FB059D-FD85-48B9-ACE3-9C0BF6D92261}" srcOrd="0" destOrd="0" presId="urn:microsoft.com/office/officeart/2005/8/layout/pyramid1"/>
    <dgm:cxn modelId="{609D1AAA-3319-4C26-BD38-60D686A1657F}" type="presOf" srcId="{B30B7885-F5F7-426C-AC34-6D7A06937693}" destId="{14A5C0DD-B847-42BB-9B61-EB699F0A3E4C}" srcOrd="0" destOrd="0" presId="urn:microsoft.com/office/officeart/2005/8/layout/pyramid1"/>
    <dgm:cxn modelId="{762F4BF6-AA5C-47A3-973B-A172F0A9386D}" type="presOf" srcId="{B30B7885-F5F7-426C-AC34-6D7A06937693}" destId="{920FAFB9-71F2-402C-B51D-47CBBD1A51BA}" srcOrd="1" destOrd="0" presId="urn:microsoft.com/office/officeart/2005/8/layout/pyramid1"/>
    <dgm:cxn modelId="{7B471EBF-20E3-431A-BE28-BDC2EDFB67AF}" srcId="{7971F02A-5482-429F-A2E4-E8EF451824ED}" destId="{6C2156B4-6BF2-4732-BF62-D0C2A68F4743}" srcOrd="1" destOrd="0" parTransId="{969E54A1-AB7B-4372-9A1C-2058D748D7EA}" sibTransId="{5EAAC7B3-8901-491A-A8CB-938FEA63A560}"/>
    <dgm:cxn modelId="{01AB3877-4385-4EA7-98E1-84473C079751}" type="presOf" srcId="{BCDF3A14-93F7-40C8-A942-6D56A127314C}" destId="{711CE174-886C-469D-AB22-904BB84D99B1}" srcOrd="1" destOrd="0" presId="urn:microsoft.com/office/officeart/2005/8/layout/pyramid1"/>
    <dgm:cxn modelId="{E06C6D1D-FCC6-447E-9E0D-D4B18DCC701A}" srcId="{7971F02A-5482-429F-A2E4-E8EF451824ED}" destId="{BCDF3A14-93F7-40C8-A942-6D56A127314C}" srcOrd="3" destOrd="0" parTransId="{8E1F309D-1F6F-4FA2-8402-2518FDB79DC2}" sibTransId="{BFCA5205-F382-4145-A6A9-1B3A3ABC2A8B}"/>
    <dgm:cxn modelId="{93AA454B-07DA-4F2A-9DE3-070870D855F2}" type="presParOf" srcId="{06FB059D-FD85-48B9-ACE3-9C0BF6D92261}" destId="{5BC24E41-D5C2-43BE-840F-9673B2A931B6}" srcOrd="0" destOrd="0" presId="urn:microsoft.com/office/officeart/2005/8/layout/pyramid1"/>
    <dgm:cxn modelId="{1B18CFAF-F74B-4C7E-A8D4-A5C300F52ADA}" type="presParOf" srcId="{5BC24E41-D5C2-43BE-840F-9673B2A931B6}" destId="{B493B326-5397-4AE1-AFF7-C61A0AC646D4}" srcOrd="0" destOrd="0" presId="urn:microsoft.com/office/officeart/2005/8/layout/pyramid1"/>
    <dgm:cxn modelId="{1425CEE3-D1EE-4C61-AA8A-9E6F0B2D2A16}" type="presParOf" srcId="{5BC24E41-D5C2-43BE-840F-9673B2A931B6}" destId="{675DB927-9B00-4B48-9DF5-5762E93BD72A}" srcOrd="1" destOrd="0" presId="urn:microsoft.com/office/officeart/2005/8/layout/pyramid1"/>
    <dgm:cxn modelId="{871E39FC-D631-4729-BC8D-B4ECA69E0594}" type="presParOf" srcId="{06FB059D-FD85-48B9-ACE3-9C0BF6D92261}" destId="{6054F5E3-63C3-4FB5-9213-C6076D8BEF78}" srcOrd="1" destOrd="0" presId="urn:microsoft.com/office/officeart/2005/8/layout/pyramid1"/>
    <dgm:cxn modelId="{F0842598-2A39-4BED-9630-2E2E8001AC0E}" type="presParOf" srcId="{6054F5E3-63C3-4FB5-9213-C6076D8BEF78}" destId="{E95B5EE6-502C-4A79-84E9-AE1AE05BF9B8}" srcOrd="0" destOrd="0" presId="urn:microsoft.com/office/officeart/2005/8/layout/pyramid1"/>
    <dgm:cxn modelId="{500A8816-6635-43B4-B0B5-37700E2E76AF}" type="presParOf" srcId="{6054F5E3-63C3-4FB5-9213-C6076D8BEF78}" destId="{8DACEFF9-B3CD-42B7-95C9-F1C0DC5B8CBC}" srcOrd="1" destOrd="0" presId="urn:microsoft.com/office/officeart/2005/8/layout/pyramid1"/>
    <dgm:cxn modelId="{726FF911-0878-423F-B8DB-E654EAC893B7}" type="presParOf" srcId="{06FB059D-FD85-48B9-ACE3-9C0BF6D92261}" destId="{DAA4F4B2-EEBF-44F9-A46B-2A01E1DE52DA}" srcOrd="2" destOrd="0" presId="urn:microsoft.com/office/officeart/2005/8/layout/pyramid1"/>
    <dgm:cxn modelId="{8EFABE63-D291-4FF7-BC6A-628794A2EB4E}" type="presParOf" srcId="{DAA4F4B2-EEBF-44F9-A46B-2A01E1DE52DA}" destId="{14A5C0DD-B847-42BB-9B61-EB699F0A3E4C}" srcOrd="0" destOrd="0" presId="urn:microsoft.com/office/officeart/2005/8/layout/pyramid1"/>
    <dgm:cxn modelId="{9A5D276D-6197-4A20-9BB5-3FB949F6A6C7}" type="presParOf" srcId="{DAA4F4B2-EEBF-44F9-A46B-2A01E1DE52DA}" destId="{920FAFB9-71F2-402C-B51D-47CBBD1A51BA}" srcOrd="1" destOrd="0" presId="urn:microsoft.com/office/officeart/2005/8/layout/pyramid1"/>
    <dgm:cxn modelId="{7F9D014D-6A5C-4446-B35C-94858C37BA19}" type="presParOf" srcId="{06FB059D-FD85-48B9-ACE3-9C0BF6D92261}" destId="{62B102F7-7D79-43E7-A4B9-EBE35C4195B5}" srcOrd="3" destOrd="0" presId="urn:microsoft.com/office/officeart/2005/8/layout/pyramid1"/>
    <dgm:cxn modelId="{632C7FD7-206A-40E3-B7AA-9F981152B999}" type="presParOf" srcId="{62B102F7-7D79-43E7-A4B9-EBE35C4195B5}" destId="{BD97B9E6-04CA-40D3-8657-567FD8A417CA}" srcOrd="0" destOrd="0" presId="urn:microsoft.com/office/officeart/2005/8/layout/pyramid1"/>
    <dgm:cxn modelId="{02862C34-2F76-4FEF-84FA-306287A501E7}" type="presParOf" srcId="{62B102F7-7D79-43E7-A4B9-EBE35C4195B5}" destId="{711CE174-886C-469D-AB22-904BB84D99B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3B326-5397-4AE1-AFF7-C61A0AC646D4}">
      <dsp:nvSpPr>
        <dsp:cNvPr id="0" name=""/>
        <dsp:cNvSpPr/>
      </dsp:nvSpPr>
      <dsp:spPr>
        <a:xfrm>
          <a:off x="3086099" y="0"/>
          <a:ext cx="2057400" cy="1131490"/>
        </a:xfrm>
        <a:prstGeom prst="trapezoid">
          <a:avLst>
            <a:gd name="adj" fmla="val 9091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Take a public stand</a:t>
          </a:r>
          <a:endParaRPr lang="en-US" sz="2900" kern="1200" dirty="0"/>
        </a:p>
      </dsp:txBody>
      <dsp:txXfrm>
        <a:off x="3086099" y="0"/>
        <a:ext cx="2057400" cy="1131490"/>
      </dsp:txXfrm>
    </dsp:sp>
    <dsp:sp modelId="{E95B5EE6-502C-4A79-84E9-AE1AE05BF9B8}">
      <dsp:nvSpPr>
        <dsp:cNvPr id="0" name=""/>
        <dsp:cNvSpPr/>
      </dsp:nvSpPr>
      <dsp:spPr>
        <a:xfrm>
          <a:off x="2057399" y="1131490"/>
          <a:ext cx="4114800" cy="1131490"/>
        </a:xfrm>
        <a:prstGeom prst="trapezoid">
          <a:avLst>
            <a:gd name="adj" fmla="val 9091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Gather and share information</a:t>
          </a:r>
          <a:endParaRPr lang="en-US" sz="2900" kern="1200" dirty="0"/>
        </a:p>
      </dsp:txBody>
      <dsp:txXfrm>
        <a:off x="2777489" y="1131490"/>
        <a:ext cx="2674620" cy="1131490"/>
      </dsp:txXfrm>
    </dsp:sp>
    <dsp:sp modelId="{14A5C0DD-B847-42BB-9B61-EB699F0A3E4C}">
      <dsp:nvSpPr>
        <dsp:cNvPr id="0" name=""/>
        <dsp:cNvSpPr/>
      </dsp:nvSpPr>
      <dsp:spPr>
        <a:xfrm>
          <a:off x="1028699" y="2262981"/>
          <a:ext cx="6172200" cy="1131490"/>
        </a:xfrm>
        <a:prstGeom prst="trapezoid">
          <a:avLst>
            <a:gd name="adj" fmla="val 90915"/>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Ask people to call or write</a:t>
          </a:r>
          <a:endParaRPr lang="en-US" sz="2900" kern="1200" dirty="0"/>
        </a:p>
      </dsp:txBody>
      <dsp:txXfrm>
        <a:off x="2108834" y="2262981"/>
        <a:ext cx="4011930" cy="1131490"/>
      </dsp:txXfrm>
    </dsp:sp>
    <dsp:sp modelId="{BD97B9E6-04CA-40D3-8657-567FD8A417CA}">
      <dsp:nvSpPr>
        <dsp:cNvPr id="0" name=""/>
        <dsp:cNvSpPr/>
      </dsp:nvSpPr>
      <dsp:spPr>
        <a:xfrm>
          <a:off x="0" y="3394472"/>
          <a:ext cx="8229600" cy="1131490"/>
        </a:xfrm>
        <a:prstGeom prst="trapezoid">
          <a:avLst>
            <a:gd name="adj" fmla="val 9091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Call or write when asked</a:t>
          </a:r>
          <a:endParaRPr lang="en-US" sz="2900" kern="1200" dirty="0"/>
        </a:p>
      </dsp:txBody>
      <dsp:txXfrm>
        <a:off x="1440179" y="3394472"/>
        <a:ext cx="5349240"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390EDA1E-781F-4F6E-A442-AD5C6CB29B53}" type="datetimeFigureOut">
              <a:rPr lang="en-US" smtClean="0"/>
              <a:pPr/>
              <a:t>7/20/13</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fld id="{D2BEA66E-A06B-4618-A7BC-130E44999746}" type="slidenum">
              <a:rPr lang="en-US" smtClean="0"/>
              <a:pPr/>
              <a:t>‹#›</a:t>
            </a:fld>
            <a:endParaRPr lang="en-US"/>
          </a:p>
        </p:txBody>
      </p:sp>
    </p:spTree>
    <p:extLst>
      <p:ext uri="{BB962C8B-B14F-4D97-AF65-F5344CB8AC3E}">
        <p14:creationId xmlns:p14="http://schemas.microsoft.com/office/powerpoint/2010/main" val="325991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9B404AF3-0BA5-497F-AAEC-175AA2D8398C}" type="datetimeFigureOut">
              <a:rPr lang="en-US" smtClean="0"/>
              <a:pPr/>
              <a:t>7/20/13</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9F6B12A2-D39C-4150-8D9D-555D4CE1D03B}" type="slidenum">
              <a:rPr lang="en-US" smtClean="0"/>
              <a:pPr/>
              <a:t>‹#›</a:t>
            </a:fld>
            <a:endParaRPr lang="en-US"/>
          </a:p>
        </p:txBody>
      </p:sp>
    </p:spTree>
    <p:extLst>
      <p:ext uri="{BB962C8B-B14F-4D97-AF65-F5344CB8AC3E}">
        <p14:creationId xmlns:p14="http://schemas.microsoft.com/office/powerpoint/2010/main" val="176551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Joy</a:t>
            </a:r>
          </a:p>
          <a:p>
            <a:endParaRPr lang="en-US" dirty="0" smtClean="0"/>
          </a:p>
          <a:p>
            <a:r>
              <a:rPr lang="en-US" sz="1200" b="1" u="none" kern="1200" baseline="0" dirty="0" smtClean="0">
                <a:solidFill>
                  <a:schemeClr val="tx1"/>
                </a:solidFill>
                <a:latin typeface="+mn-lt"/>
                <a:ea typeface="+mn-ea"/>
                <a:cs typeface="+mn-cs"/>
              </a:rPr>
              <a:t>Legislative advocacy simply</a:t>
            </a:r>
            <a:r>
              <a:rPr lang="en-US" sz="1200" b="0" u="none" kern="1200" baseline="0" dirty="0" smtClean="0">
                <a:solidFill>
                  <a:schemeClr val="tx1"/>
                </a:solidFill>
                <a:latin typeface="+mn-lt"/>
                <a:ea typeface="+mn-ea"/>
                <a:cs typeface="+mn-cs"/>
              </a:rPr>
              <a:t> </a:t>
            </a:r>
            <a:r>
              <a:rPr lang="en-US" sz="1200" b="1" u="none" kern="1200" baseline="0" dirty="0" smtClean="0">
                <a:solidFill>
                  <a:schemeClr val="tx1"/>
                </a:solidFill>
                <a:latin typeface="+mn-lt"/>
                <a:ea typeface="+mn-ea"/>
                <a:cs typeface="+mn-cs"/>
              </a:rPr>
              <a:t>means speaking up on behalf of our children.</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It is one of the most important things you can do for your child.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The laws being passed today will affect not only our children, but future generations.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Once these laws are on the books, they stay on the books.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The key to making a change is to find out about pending bills </a:t>
            </a:r>
            <a:r>
              <a:rPr lang="en-US" sz="1200" b="1" u="none" kern="1200" baseline="0" dirty="0" smtClean="0">
                <a:solidFill>
                  <a:schemeClr val="tx1"/>
                </a:solidFill>
                <a:latin typeface="+mn-lt"/>
                <a:ea typeface="+mn-ea"/>
                <a:cs typeface="+mn-cs"/>
              </a:rPr>
              <a:t>before</a:t>
            </a:r>
            <a:r>
              <a:rPr lang="en-US" sz="1200" b="0" u="none" kern="1200" baseline="0" dirty="0" smtClean="0">
                <a:solidFill>
                  <a:schemeClr val="tx1"/>
                </a:solidFill>
                <a:latin typeface="+mn-lt"/>
                <a:ea typeface="+mn-ea"/>
                <a:cs typeface="+mn-cs"/>
              </a:rPr>
              <a:t> you read about </a:t>
            </a:r>
          </a:p>
          <a:p>
            <a:r>
              <a:rPr lang="en-US" sz="1200" b="0" u="none" kern="1200" baseline="0" dirty="0" smtClean="0">
                <a:solidFill>
                  <a:schemeClr val="tx1"/>
                </a:solidFill>
                <a:latin typeface="+mn-lt"/>
                <a:ea typeface="+mn-ea"/>
                <a:cs typeface="+mn-cs"/>
              </a:rPr>
              <a:t>them in the newspaper. </a:t>
            </a:r>
          </a:p>
          <a:p>
            <a:endParaRPr lang="en-US" sz="1200" b="0"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So what can we do?</a:t>
            </a:r>
            <a:endParaRPr lang="en-US" sz="1200" b="0" u="none" kern="1200" baseline="0" dirty="0" smtClean="0">
              <a:solidFill>
                <a:schemeClr val="tx1"/>
              </a:solidFill>
              <a:latin typeface="+mn-lt"/>
              <a:ea typeface="+mn-ea"/>
              <a:cs typeface="+mn-cs"/>
            </a:endParaRP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Using simple tools, we will show you how to harness your power to protect our children.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There are 73,000 potential voters in the SCPTA.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We are the silent majority on education issues.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We don't organize politically because we think it is too hard, too awkward,  too time-consuming, or it won't make a difference anyway.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But organized advocacy can be effective and fun!</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During this simple video, we will show you:</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How to use a PTA legislative advocacy training demonstration in your schools.</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 How to sign up for Public Education Partners' News-Action email alerts to keep parents informed and explain exactly what they need to do to speak up.</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How to create your own communication network to leave a legacy for incoming parents after your child moves on.</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(4) How our schools are funded, how funding has changed, and why now is the time to learn how to speak out on your child's behalf.</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The role of the PTA is changing. We can ALL play a vital role in the education of our children if we take a few moments to </a:t>
            </a:r>
            <a:r>
              <a:rPr lang="en-US" sz="1200" b="1" u="none" kern="1200" baseline="0" dirty="0" smtClean="0">
                <a:solidFill>
                  <a:schemeClr val="tx1"/>
                </a:solidFill>
                <a:latin typeface="+mn-lt"/>
                <a:ea typeface="+mn-ea"/>
                <a:cs typeface="+mn-cs"/>
              </a:rPr>
              <a:t>get informed</a:t>
            </a:r>
            <a:r>
              <a:rPr lang="en-US" sz="1200" b="0" u="none" kern="1200" baseline="0" dirty="0" smtClean="0">
                <a:solidFill>
                  <a:schemeClr val="tx1"/>
                </a:solidFill>
                <a:latin typeface="+mn-lt"/>
                <a:ea typeface="+mn-ea"/>
                <a:cs typeface="+mn-cs"/>
              </a:rPr>
              <a:t>, </a:t>
            </a:r>
            <a:r>
              <a:rPr lang="en-US" sz="1200" b="1" u="none" kern="1200" baseline="0" dirty="0" smtClean="0">
                <a:solidFill>
                  <a:schemeClr val="tx1"/>
                </a:solidFill>
                <a:latin typeface="+mn-lt"/>
                <a:ea typeface="+mn-ea"/>
                <a:cs typeface="+mn-cs"/>
              </a:rPr>
              <a:t>speak ou</a:t>
            </a:r>
            <a:r>
              <a:rPr lang="en-US" sz="1200" b="0" u="none" kern="1200" baseline="0" dirty="0" smtClean="0">
                <a:solidFill>
                  <a:schemeClr val="tx1"/>
                </a:solidFill>
                <a:latin typeface="+mn-lt"/>
                <a:ea typeface="+mn-ea"/>
                <a:cs typeface="+mn-cs"/>
              </a:rPr>
              <a:t>t, and </a:t>
            </a:r>
            <a:r>
              <a:rPr lang="en-US" sz="1200" b="1" u="none" kern="1200" baseline="0" dirty="0" smtClean="0">
                <a:solidFill>
                  <a:schemeClr val="tx1"/>
                </a:solidFill>
                <a:latin typeface="+mn-lt"/>
                <a:ea typeface="+mn-ea"/>
                <a:cs typeface="+mn-cs"/>
              </a:rPr>
              <a:t>ask other parents to join us</a:t>
            </a:r>
            <a:r>
              <a:rPr lang="en-US" sz="1200" b="0" u="none" kern="1200" baseline="0" dirty="0" smtClean="0">
                <a:solidFill>
                  <a:schemeClr val="tx1"/>
                </a:solidFill>
                <a:latin typeface="+mn-lt"/>
                <a:ea typeface="+mn-ea"/>
                <a:cs typeface="+mn-cs"/>
              </a:rPr>
              <a:t> in protecting the future of our children.</a:t>
            </a:r>
          </a:p>
          <a:p>
            <a:endParaRPr lang="en-US" sz="1200" b="0" u="none" kern="1200" baseline="0" dirty="0" smtClean="0">
              <a:solidFill>
                <a:schemeClr val="tx1"/>
              </a:solidFill>
              <a:latin typeface="+mn-lt"/>
              <a:ea typeface="+mn-ea"/>
              <a:cs typeface="+mn-cs"/>
            </a:endParaRPr>
          </a:p>
          <a:p>
            <a:r>
              <a:rPr lang="en-US" sz="1200" b="0" u="none" kern="1200" baseline="0" smtClean="0">
                <a:solidFill>
                  <a:schemeClr val="tx1"/>
                </a:solidFill>
                <a:latin typeface="+mn-lt"/>
                <a:ea typeface="+mn-ea"/>
                <a:cs typeface="+mn-cs"/>
              </a:rPr>
              <a:t>Advocacy is a team effort!</a:t>
            </a:r>
          </a:p>
          <a:p>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have a process in our own schools that we’d like to share with you.  In fact, today we’re inviting you to join us as schools that view advocacy as central to their mission.  Because if an issue comes up that is important to education and there are 70,000 students in Greenville County Schools, it doesn’t say much if just a few dozen parents call.  We need to let our elected officials know we care, and that means all of our county’s PTAs and SICs need to get involved.</a:t>
            </a:r>
          </a:p>
          <a:p>
            <a:endParaRPr lang="en-US" dirty="0" smtClean="0"/>
          </a:p>
          <a:p>
            <a:r>
              <a:rPr lang="en-US" dirty="0" smtClean="0"/>
              <a:t>Most people are involved in this process at this bottom level.  Our PTA executive board and our SIC have received advocacy training, and when issues come up we enlist their help in making calls.  This has been only twice this school year and has taken up only about 10 minutes of each person’s time.  But we know that when we sound the bell, we can get about 20 phone calls to an elected official.</a:t>
            </a:r>
          </a:p>
          <a:p>
            <a:endParaRPr lang="en-US" dirty="0"/>
          </a:p>
          <a:p>
            <a:r>
              <a:rPr lang="en-US" dirty="0" smtClean="0"/>
              <a:t>At the next level are our PTA presidents and SIC co-chairs as well as our PTA legislative affairs chair.  We all subscribe to several e-alerts on advocacy issues and touch base with each other about how best to keep our parents informed and when to sound the advocacy bell.  We make sure we put our advocacy resources at the school to the best use.</a:t>
            </a:r>
          </a:p>
          <a:p>
            <a:endParaRPr lang="en-US" dirty="0"/>
          </a:p>
          <a:p>
            <a:r>
              <a:rPr lang="en-US" dirty="0" smtClean="0"/>
              <a:t>But it helps to have one point person whose main job it is to focus on advocacy.  That way you can really map out a full strategy for the school, including newsletter articles, training for parents, and tours for elected officials.</a:t>
            </a:r>
          </a:p>
          <a:p>
            <a:endParaRPr lang="en-US" dirty="0"/>
          </a:p>
          <a:p>
            <a:r>
              <a:rPr lang="en-US" dirty="0" smtClean="0"/>
              <a:t>Finally, every once in a while, your school might really want to take a stand.  This might not even be every school year.  But it could be a petition you circulate, a letter to the editor, or a carpool visit to the capitol.  </a:t>
            </a:r>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restate it, we’d like to enlist your school to join us in formalizing your advocacy efforts.</a:t>
            </a:r>
          </a:p>
          <a:p>
            <a:endParaRPr lang="en-US" dirty="0"/>
          </a:p>
          <a:p>
            <a:pPr>
              <a:spcAft>
                <a:spcPts val="600"/>
              </a:spcAft>
            </a:pPr>
            <a:r>
              <a:rPr lang="en-US" dirty="0" smtClean="0"/>
              <a:t>First, identify a point person.</a:t>
            </a:r>
          </a:p>
          <a:p>
            <a:pPr>
              <a:spcAft>
                <a:spcPts val="600"/>
              </a:spcAft>
            </a:pPr>
            <a:r>
              <a:rPr lang="en-US" dirty="0" smtClean="0"/>
              <a:t>Second, identify 15 or more advocates who are willing to make calls.  This can’t just be a statement from you that your Exec Board would probably do it.  You need this to be people who are signing on to make these calls and call you back to confirm that they’ve done it (provided they are in agreement on the issue).  It can be your spouse, both of your parents, and your aunt!  We just needed numbers on our side.</a:t>
            </a:r>
          </a:p>
          <a:p>
            <a:pPr>
              <a:spcAft>
                <a:spcPts val="600"/>
              </a:spcAft>
            </a:pPr>
            <a:r>
              <a:rPr lang="en-US" dirty="0" smtClean="0"/>
              <a:t>Third, conduct an advocacy training at your school.  This could be your point person having a simple discussion with your recruits and other school volunteers or better yet a training by Craig Stine.</a:t>
            </a:r>
          </a:p>
          <a:p>
            <a:pPr>
              <a:spcAft>
                <a:spcPts val="600"/>
              </a:spcAft>
            </a:pPr>
            <a:r>
              <a:rPr lang="en-US" dirty="0" smtClean="0"/>
              <a:t>Finally, set up communication methods….</a:t>
            </a:r>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6B12A2-D39C-4150-8D9D-555D4CE1D0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Recognize…..</a:t>
            </a:r>
          </a:p>
          <a:p>
            <a:endParaRPr lang="en-US" dirty="0"/>
          </a:p>
          <a:p>
            <a:r>
              <a:rPr lang="en-US" dirty="0" smtClean="0"/>
              <a:t>Some schools already have this underway – any experiences they wish to share???</a:t>
            </a:r>
          </a:p>
          <a:p>
            <a:endParaRPr lang="en-US" dirty="0"/>
          </a:p>
          <a:p>
            <a:r>
              <a:rPr lang="en-US" dirty="0" smtClean="0"/>
              <a:t>Some people present may not be PTA leadership…… how can we help them enlist their school?</a:t>
            </a:r>
          </a:p>
          <a:p>
            <a:endParaRPr lang="en-US" dirty="0"/>
          </a:p>
          <a:p>
            <a:r>
              <a:rPr lang="en-US" dirty="0" smtClean="0"/>
              <a:t>Some people may still be uncertain….that’s OK.  How can we help???</a:t>
            </a:r>
          </a:p>
          <a:p>
            <a:endParaRPr lang="en-US" dirty="0"/>
          </a:p>
          <a:p>
            <a:endParaRPr lang="en-US" dirty="0" smtClean="0"/>
          </a:p>
          <a:p>
            <a:r>
              <a:rPr lang="en-US" dirty="0" smtClean="0"/>
              <a:t>Distribute materials….</a:t>
            </a:r>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Katy – </a:t>
            </a:r>
          </a:p>
          <a:p>
            <a:endParaRPr lang="en-US" dirty="0"/>
          </a:p>
          <a:p>
            <a:r>
              <a:rPr lang="en-US" dirty="0" smtClean="0"/>
              <a:t>Many parents and volunteers are uncomfortable with advocacy</a:t>
            </a:r>
          </a:p>
          <a:p>
            <a:endParaRPr lang="en-US" dirty="0"/>
          </a:p>
          <a:p>
            <a:r>
              <a:rPr lang="en-US" dirty="0" smtClean="0"/>
              <a:t>But there are many issues that are critical to our families, our </a:t>
            </a:r>
            <a:r>
              <a:rPr lang="en-US" dirty="0" err="1" smtClean="0"/>
              <a:t>childrens</a:t>
            </a:r>
            <a:r>
              <a:rPr lang="en-US" dirty="0" smtClean="0"/>
              <a:t>’ future, and to us as taxpayers and residents on which our elected officials need to hear our opinions</a:t>
            </a:r>
          </a:p>
          <a:p>
            <a:endParaRPr lang="en-US" dirty="0"/>
          </a:p>
          <a:p>
            <a:r>
              <a:rPr lang="en-US" dirty="0" smtClean="0"/>
              <a:t>We as citizens are exactly what is </a:t>
            </a:r>
            <a:r>
              <a:rPr lang="en-US" i="1" dirty="0" smtClean="0"/>
              <a:t>right</a:t>
            </a:r>
            <a:r>
              <a:rPr lang="en-US" dirty="0" smtClean="0"/>
              <a:t> about our political process!</a:t>
            </a:r>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Katy – </a:t>
            </a:r>
          </a:p>
          <a:p>
            <a:endParaRPr lang="en-US" dirty="0"/>
          </a:p>
          <a:p>
            <a:r>
              <a:rPr lang="en-US" dirty="0" smtClean="0"/>
              <a:t>Why do we feel “funny” about advocacy?</a:t>
            </a:r>
          </a:p>
          <a:p>
            <a:endParaRPr lang="en-US" dirty="0"/>
          </a:p>
          <a:p>
            <a:r>
              <a:rPr lang="en-US" dirty="0" smtClean="0"/>
              <a:t>Seems rude to ask for favors</a:t>
            </a:r>
          </a:p>
          <a:p>
            <a:endParaRPr lang="en-US" dirty="0"/>
          </a:p>
          <a:p>
            <a:r>
              <a:rPr lang="en-US" dirty="0" smtClean="0"/>
              <a:t>Feel impolite talking about politics with others – we don’t know where other parents stand on issues, so we don’t want to offend them</a:t>
            </a:r>
          </a:p>
          <a:p>
            <a:endParaRPr lang="en-US" dirty="0"/>
          </a:p>
          <a:p>
            <a:r>
              <a:rPr lang="en-US" dirty="0" smtClean="0"/>
              <a:t>We feel we don’t fit the activist mold – want to keep our opinions to ourselves</a:t>
            </a:r>
          </a:p>
          <a:p>
            <a:endParaRPr lang="en-US" dirty="0"/>
          </a:p>
          <a:p>
            <a:endParaRPr lang="en-US" dirty="0" smtClean="0"/>
          </a:p>
          <a:p>
            <a:r>
              <a:rPr lang="en-US" dirty="0" smtClean="0"/>
              <a:t>But…..</a:t>
            </a:r>
          </a:p>
          <a:p>
            <a:endParaRPr lang="en-US" dirty="0"/>
          </a:p>
          <a:p>
            <a:r>
              <a:rPr lang="en-US" dirty="0" smtClean="0"/>
              <a:t>Our elected officials WANT to hear from us.  </a:t>
            </a:r>
          </a:p>
          <a:p>
            <a:endParaRPr lang="en-US" dirty="0"/>
          </a:p>
          <a:p>
            <a:r>
              <a:rPr lang="en-US" dirty="0" smtClean="0"/>
              <a:t>They are in office to represent us.  If they don’t know what we want, they won’t know how to represent our opinions.</a:t>
            </a:r>
          </a:p>
          <a:p>
            <a:endParaRPr lang="en-US" dirty="0"/>
          </a:p>
          <a:p>
            <a:r>
              <a:rPr lang="en-US" dirty="0" smtClean="0"/>
              <a:t>In meetings, officials will frequently say, “The people in my district believe…..”  How will they know if they don’t hear from us?</a:t>
            </a:r>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Katy - Unfortunately, many people in our nation don’t know much about the issues.</a:t>
            </a:r>
          </a:p>
          <a:p>
            <a:endParaRPr lang="en-US" dirty="0"/>
          </a:p>
          <a:p>
            <a:r>
              <a:rPr lang="en-US" dirty="0" smtClean="0"/>
              <a:t>But that doesn’t stop them from getting out and advocating.</a:t>
            </a:r>
          </a:p>
          <a:p>
            <a:endParaRPr lang="en-US" dirty="0"/>
          </a:p>
          <a:p>
            <a:r>
              <a:rPr lang="en-US" dirty="0" smtClean="0"/>
              <a:t>So don’t worry that you don’t have a Masters in public policy.  Seriously – there are many people who don’t know much or who are guided by misinformation who are calling their elected officials and LOUDLY.</a:t>
            </a:r>
          </a:p>
          <a:p>
            <a:endParaRPr lang="en-US" dirty="0"/>
          </a:p>
          <a:p>
            <a:r>
              <a:rPr lang="en-US" dirty="0" smtClean="0"/>
              <a:t>I have been in a county council meeting before on an issue that seemed completely logical – a no-brainer to pass – but a small but vocal group of people barraged their council members with calls the day of the meeting, and it was voted down.  This is heartbreaking.  You can’t assume that because you don’t know enough or because the issue seems clear that your call isn’t important.</a:t>
            </a:r>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Lee – </a:t>
            </a:r>
          </a:p>
          <a:p>
            <a:endParaRPr lang="en-US" dirty="0"/>
          </a:p>
          <a:p>
            <a:r>
              <a:rPr lang="en-US" dirty="0" smtClean="0"/>
              <a:t>The good news is there are ways to get informed.</a:t>
            </a:r>
          </a:p>
          <a:p>
            <a:endParaRPr lang="en-US" dirty="0"/>
          </a:p>
          <a:p>
            <a:r>
              <a:rPr lang="en-US" dirty="0" smtClean="0"/>
              <a:t>If you’re interested in public education, several good organizations have researched the issues for you.</a:t>
            </a:r>
          </a:p>
          <a:p>
            <a:endParaRPr lang="en-US" dirty="0"/>
          </a:p>
          <a:p>
            <a:r>
              <a:rPr lang="en-US" dirty="0" smtClean="0"/>
              <a:t>Hopefully, you’re signed up for Public Education Partners “News-Action” alerts, which will briefly tell you about the issue and whom to call.  </a:t>
            </a:r>
          </a:p>
          <a:p>
            <a:endParaRPr lang="en-US" dirty="0"/>
          </a:p>
          <a:p>
            <a:r>
              <a:rPr lang="en-US" dirty="0" smtClean="0"/>
              <a:t>These are a few other good resources….</a:t>
            </a:r>
          </a:p>
          <a:p>
            <a:endParaRPr lang="en-US" dirty="0"/>
          </a:p>
          <a:p>
            <a:r>
              <a:rPr lang="en-US" dirty="0" smtClean="0"/>
              <a:t>And hopefully we can get our SICs and PTAs organized to let you know what you need to know and when….</a:t>
            </a:r>
          </a:p>
          <a:p>
            <a:endParaRPr lang="en-US" dirty="0"/>
          </a:p>
          <a:p>
            <a:r>
              <a:rPr lang="en-US" dirty="0" smtClean="0"/>
              <a:t>But additional good news is that when you get involved in advocacy, there will be no quiz on your knowledge.  Which leads me to my next point…</a:t>
            </a:r>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as a constituent are the business of an elected official.  He or she may disagree with you but will always listen to you.</a:t>
            </a:r>
          </a:p>
          <a:p>
            <a:endParaRPr lang="en-US" dirty="0"/>
          </a:p>
          <a:p>
            <a:r>
              <a:rPr lang="en-US" dirty="0" smtClean="0"/>
              <a:t>But here’s the thing – when you call, it is extremely unlikely that your senator or representative will be the person picking up the phone.   Instead it will be a secretary who also serves at least one other house or senate member.  And all she really wants to do is take your message about why you’re calling.</a:t>
            </a:r>
          </a:p>
          <a:p>
            <a:endParaRPr lang="en-US" dirty="0"/>
          </a:p>
          <a:p>
            <a:r>
              <a:rPr lang="en-US" dirty="0" smtClean="0"/>
              <a:t>If it’s a hot issue, she’ll be recording calls just like yours all day.</a:t>
            </a:r>
          </a:p>
          <a:p>
            <a:endParaRPr lang="en-US" dirty="0"/>
          </a:p>
          <a:p>
            <a:r>
              <a:rPr lang="en-US" dirty="0" smtClean="0"/>
              <a:t>What you don’t want to happen, though, is to have your cause on the other side of the tally sheet.  If all day, she’s recording calls from your opposition, you will make little impression on your busy Representative when the secretary says, “200 people called supporting the bill and 7 people called opposed.”  He’ll know exactly what his constituents think.</a:t>
            </a:r>
          </a:p>
          <a:p>
            <a:endParaRPr lang="en-US" dirty="0"/>
          </a:p>
          <a:p>
            <a:r>
              <a:rPr lang="en-US" dirty="0" smtClean="0"/>
              <a:t>This is why </a:t>
            </a:r>
            <a:r>
              <a:rPr lang="en-US" i="1" dirty="0" smtClean="0"/>
              <a:t>all</a:t>
            </a:r>
            <a:r>
              <a:rPr lang="en-US" dirty="0" smtClean="0"/>
              <a:t> of our calls are so important.</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9F6B12A2-D39C-4150-8D9D-555D4CE1D0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haven’t been involved in advocacy before, you may feel it is something best left to former hippies, passionate grad students without real jobs and commitments, or retirees.</a:t>
            </a:r>
          </a:p>
          <a:p>
            <a:endParaRPr lang="en-US" dirty="0" smtClean="0"/>
          </a:p>
          <a:p>
            <a:r>
              <a:rPr lang="en-US" dirty="0" smtClean="0"/>
              <a:t>But your role can be very small but very critical.</a:t>
            </a:r>
            <a:endParaRPr lang="en-US" dirty="0"/>
          </a:p>
          <a:p>
            <a:endParaRPr lang="en-US" dirty="0"/>
          </a:p>
          <a:p>
            <a:r>
              <a:rPr lang="en-US" dirty="0" smtClean="0"/>
              <a:t>The truth is most public school parents have full time jobs, either paid in a workplace or at home as a parent.  That is why it’s so important to make it easy for your PTA volunteers.  Reach out to parents who might not otherwise have time for volunteer work but who would be willing to make a quick phone call.</a:t>
            </a:r>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really have an impact, those of us interested in public education need key people who can be knowledgeable and commit a lot of time to these issues AS WELL AS many people who can take about 15 minutes as issues come up – which will be every few weeks during the legislative session – to make phone calls.</a:t>
            </a:r>
          </a:p>
          <a:p>
            <a:endParaRPr lang="en-US" dirty="0"/>
          </a:p>
          <a:p>
            <a:r>
              <a:rPr lang="en-US" dirty="0" smtClean="0"/>
              <a:t>If you haven’t done this before, here are tips to make it easier:</a:t>
            </a:r>
          </a:p>
          <a:p>
            <a:endParaRPr lang="en-US" dirty="0"/>
          </a:p>
          <a:p>
            <a:r>
              <a:rPr lang="en-US" dirty="0" smtClean="0"/>
              <a:t>Use a script – write on a sheet of paper what you’d like to say and who you want to call.  Check them off as you go.  </a:t>
            </a:r>
          </a:p>
          <a:p>
            <a:endParaRPr lang="en-US" dirty="0" smtClean="0"/>
          </a:p>
          <a:p>
            <a:r>
              <a:rPr lang="en-US" dirty="0" smtClean="0"/>
              <a:t>Be concise and polite. The person who answers the phone really just wants your name and whether you’re for or against.  Don’t give them a bad taste in the mouth about you and your cause.</a:t>
            </a:r>
          </a:p>
          <a:p>
            <a:endParaRPr lang="en-US" dirty="0"/>
          </a:p>
          <a:p>
            <a:r>
              <a:rPr lang="en-US" dirty="0" smtClean="0"/>
              <a:t>You don’t need the answers – if by some surprise chance you do reach the Sen. Or Rep and he or she asks you more, tell him how you feel and what you do know.  If you don’t know, say, “I’ll find out” and do some more research, then get back to him.</a:t>
            </a:r>
          </a:p>
          <a:p>
            <a:endParaRPr lang="en-US" dirty="0"/>
          </a:p>
          <a:p>
            <a:r>
              <a:rPr lang="en-US" dirty="0" smtClean="0"/>
              <a:t>You don’t have to do this, but it is OK to say, “Do you know how he’s planning to vote?”</a:t>
            </a:r>
          </a:p>
          <a:p>
            <a:endParaRPr lang="en-US" dirty="0"/>
          </a:p>
          <a:p>
            <a:r>
              <a:rPr lang="en-US" dirty="0" smtClean="0"/>
              <a:t>Once the vote has taken place, it’s nice to follow up with an email or handwritten note to thank him if he voted supporting your position.  </a:t>
            </a:r>
            <a:endParaRPr lang="en-US" dirty="0"/>
          </a:p>
        </p:txBody>
      </p:sp>
      <p:sp>
        <p:nvSpPr>
          <p:cNvPr id="4" name="Slide Number Placeholder 3"/>
          <p:cNvSpPr>
            <a:spLocks noGrp="1"/>
          </p:cNvSpPr>
          <p:nvPr>
            <p:ph type="sldNum" sz="quarter" idx="10"/>
          </p:nvPr>
        </p:nvSpPr>
        <p:spPr/>
        <p:txBody>
          <a:bodyPr/>
          <a:lstStyle/>
          <a:p>
            <a:fld id="{9F6B12A2-D39C-4150-8D9D-555D4CE1D03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6B12A2-D39C-4150-8D9D-555D4CE1D0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8039F3-1D23-4A43-9C7C-25D4F8BEEAA2}" type="datetimeFigureOut">
              <a:rPr lang="en-US" smtClean="0"/>
              <a:pPr/>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039F3-1D23-4A43-9C7C-25D4F8BEEAA2}" type="datetimeFigureOut">
              <a:rPr lang="en-US" smtClean="0"/>
              <a:pPr/>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039F3-1D23-4A43-9C7C-25D4F8BEEAA2}" type="datetimeFigureOut">
              <a:rPr lang="en-US" smtClean="0"/>
              <a:pPr/>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039F3-1D23-4A43-9C7C-25D4F8BEEAA2}" type="datetimeFigureOut">
              <a:rPr lang="en-US" smtClean="0"/>
              <a:pPr/>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8039F3-1D23-4A43-9C7C-25D4F8BEEAA2}" type="datetimeFigureOut">
              <a:rPr lang="en-US" smtClean="0"/>
              <a:pPr/>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8039F3-1D23-4A43-9C7C-25D4F8BEEAA2}" type="datetimeFigureOut">
              <a:rPr lang="en-US" smtClean="0"/>
              <a:pPr/>
              <a:t>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8039F3-1D23-4A43-9C7C-25D4F8BEEAA2}" type="datetimeFigureOut">
              <a:rPr lang="en-US" smtClean="0"/>
              <a:pPr/>
              <a:t>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8039F3-1D23-4A43-9C7C-25D4F8BEEAA2}" type="datetimeFigureOut">
              <a:rPr lang="en-US" smtClean="0"/>
              <a:pPr/>
              <a:t>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039F3-1D23-4A43-9C7C-25D4F8BEEAA2}" type="datetimeFigureOut">
              <a:rPr lang="en-US" smtClean="0"/>
              <a:pPr/>
              <a:t>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039F3-1D23-4A43-9C7C-25D4F8BEEAA2}" type="datetimeFigureOut">
              <a:rPr lang="en-US" smtClean="0"/>
              <a:pPr/>
              <a:t>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039F3-1D23-4A43-9C7C-25D4F8BEEAA2}" type="datetimeFigureOut">
              <a:rPr lang="en-US" smtClean="0"/>
              <a:pPr/>
              <a:t>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D243D-27E1-4925-8828-CB2CCFD50764}" type="slidenum">
              <a:rPr lang="en-US" smtClean="0"/>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039F3-1D23-4A43-9C7C-25D4F8BEEAA2}" type="datetimeFigureOut">
              <a:rPr lang="en-US" smtClean="0"/>
              <a:pPr/>
              <a:t>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D243D-27E1-4925-8828-CB2CCFD507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ypughsmith@bellsouth.net" TargetMode="External"/><Relationship Id="rId4" Type="http://schemas.openxmlformats.org/officeDocument/2006/relationships/hyperlink" Target="mailto:lee@propelhr.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www.pta.org/" TargetMode="External"/><Relationship Id="rId4" Type="http://schemas.openxmlformats.org/officeDocument/2006/relationships/hyperlink" Target="http://www.scsba.org/advocacy_grassroots.htm" TargetMode="External"/><Relationship Id="rId5" Type="http://schemas.openxmlformats.org/officeDocument/2006/relationships/hyperlink" Target="http://www.scasa.org/" TargetMode="External"/><Relationship Id="rId6" Type="http://schemas.openxmlformats.org/officeDocument/2006/relationships/hyperlink" Target="http://publicedpartners.org/" TargetMode="External"/><Relationship Id="rId7" Type="http://schemas.openxmlformats.org/officeDocument/2006/relationships/hyperlink" Target="http://www.joy4education.com/" TargetMode="External"/><Relationship Id="rId1" Type="http://schemas.openxmlformats.org/officeDocument/2006/relationships/slideLayout" Target="../slideLayouts/slideLayout2.xml"/><Relationship Id="rId2" Type="http://schemas.openxmlformats.org/officeDocument/2006/relationships/hyperlink" Target="http://www.scpt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statehouse.gov/sess119_2011-2012/bills/414.htm" TargetMode="External"/><Relationship Id="rId4" Type="http://schemas.openxmlformats.org/officeDocument/2006/relationships/hyperlink" Target="http://www.scstatehouse.gov/sess119_2011-2012/bills/3407.htm" TargetMode="External"/><Relationship Id="rId5" Type="http://schemas.openxmlformats.org/officeDocument/2006/relationships/hyperlink" Target="http://www.publicedpartnersgc.org/files/1301958404.pdf" TargetMode="External"/><Relationship Id="rId6" Type="http://schemas.openxmlformats.org/officeDocument/2006/relationships/hyperlink" Target="http://www.publicedpartnersgc.org/files/1301958858.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Grassroots Advocacy</a:t>
            </a:r>
            <a:endParaRPr lang="en-US" b="1" dirty="0">
              <a:solidFill>
                <a:srgbClr val="FF0000"/>
              </a:solidFill>
            </a:endParaRPr>
          </a:p>
        </p:txBody>
      </p:sp>
      <p:sp>
        <p:nvSpPr>
          <p:cNvPr id="3" name="Subtitle 2"/>
          <p:cNvSpPr>
            <a:spLocks noGrp="1"/>
          </p:cNvSpPr>
          <p:nvPr>
            <p:ph type="subTitle" idx="1"/>
          </p:nvPr>
        </p:nvSpPr>
        <p:spPr>
          <a:xfrm>
            <a:off x="1371600" y="3886200"/>
            <a:ext cx="6400800" cy="2209800"/>
          </a:xfrm>
        </p:spPr>
        <p:txBody>
          <a:bodyPr>
            <a:normAutofit fontScale="92500" lnSpcReduction="20000"/>
          </a:bodyPr>
          <a:lstStyle/>
          <a:p>
            <a:r>
              <a:rPr lang="en-US" sz="4600" b="1" dirty="0" smtClean="0">
                <a:solidFill>
                  <a:srgbClr val="002060"/>
                </a:solidFill>
              </a:rPr>
              <a:t>Who, me???</a:t>
            </a:r>
          </a:p>
          <a:p>
            <a:endParaRPr lang="en-US" b="1" dirty="0" smtClean="0">
              <a:solidFill>
                <a:srgbClr val="002060"/>
              </a:solidFill>
            </a:endParaRPr>
          </a:p>
          <a:p>
            <a:r>
              <a:rPr lang="en-US" sz="2600" b="1" dirty="0" smtClean="0">
                <a:solidFill>
                  <a:srgbClr val="002060"/>
                </a:solidFill>
              </a:rPr>
              <a:t>Created by</a:t>
            </a:r>
          </a:p>
          <a:p>
            <a:pPr algn="l">
              <a:tabLst>
                <a:tab pos="5943600" algn="r"/>
              </a:tabLst>
            </a:pPr>
            <a:r>
              <a:rPr lang="en-US" sz="2600" b="1" dirty="0" smtClean="0">
                <a:solidFill>
                  <a:srgbClr val="002060"/>
                </a:solidFill>
              </a:rPr>
              <a:t>Katy Pugh Smith	Lee Yarborough</a:t>
            </a:r>
          </a:p>
          <a:p>
            <a:pPr algn="l">
              <a:tabLst>
                <a:tab pos="5486400" algn="r"/>
              </a:tabLst>
            </a:pPr>
            <a:r>
              <a:rPr lang="en-US" sz="1600" b="1" dirty="0" smtClean="0">
                <a:solidFill>
                  <a:srgbClr val="002060"/>
                </a:solidFill>
                <a:hlinkClick r:id="rId3"/>
              </a:rPr>
              <a:t>katypughsmith@bellsouth.net</a:t>
            </a:r>
            <a:r>
              <a:rPr lang="en-US" sz="1600" b="1" dirty="0" smtClean="0">
                <a:solidFill>
                  <a:srgbClr val="002060"/>
                </a:solidFill>
              </a:rPr>
              <a:t>	</a:t>
            </a:r>
            <a:r>
              <a:rPr lang="en-US" sz="1600" b="1" dirty="0" smtClean="0">
                <a:solidFill>
                  <a:srgbClr val="002060"/>
                </a:solidFill>
                <a:hlinkClick r:id="rId4"/>
              </a:rPr>
              <a:t>lee@propelhr.com</a:t>
            </a:r>
            <a:r>
              <a:rPr lang="en-US" sz="1600" b="1" dirty="0" smtClean="0">
                <a:solidFill>
                  <a:srgbClr val="002060"/>
                </a:solidFill>
              </a:rPr>
              <a:t> </a:t>
            </a:r>
          </a:p>
          <a:p>
            <a:endParaRPr lang="en-US" sz="2600" b="1" dirty="0" smtClean="0">
              <a:solidFill>
                <a:srgbClr val="002060"/>
              </a:solidFill>
            </a:endParaRPr>
          </a:p>
          <a:p>
            <a:endParaRPr lang="en-US" sz="2600" b="1"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Advocacy Program</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228600" y="4114800"/>
            <a:ext cx="1752600" cy="1600200"/>
            <a:chOff x="228600" y="4114800"/>
            <a:chExt cx="1752600" cy="1600200"/>
          </a:xfrm>
        </p:grpSpPr>
        <p:sp>
          <p:nvSpPr>
            <p:cNvPr id="6" name="TextBox 5"/>
            <p:cNvSpPr txBox="1"/>
            <p:nvPr/>
          </p:nvSpPr>
          <p:spPr>
            <a:xfrm>
              <a:off x="228600" y="4114800"/>
              <a:ext cx="1752600" cy="923330"/>
            </a:xfrm>
            <a:prstGeom prst="rect">
              <a:avLst/>
            </a:prstGeom>
            <a:solidFill>
              <a:schemeClr val="bg1"/>
            </a:solidFill>
            <a:ln>
              <a:solidFill>
                <a:schemeClr val="tx2"/>
              </a:solidFill>
            </a:ln>
          </p:spPr>
          <p:txBody>
            <a:bodyPr wrap="square" rtlCol="0">
              <a:spAutoFit/>
            </a:bodyPr>
            <a:lstStyle/>
            <a:p>
              <a:r>
                <a:rPr lang="en-US" dirty="0" smtClean="0"/>
                <a:t>10 – 20 people,</a:t>
              </a:r>
            </a:p>
            <a:p>
              <a:r>
                <a:rPr lang="en-US" dirty="0"/>
                <a:t>a</a:t>
              </a:r>
              <a:r>
                <a:rPr lang="en-US" dirty="0" smtClean="0"/>
                <a:t> few minutes a few times a year</a:t>
              </a:r>
              <a:endParaRPr lang="en-US" dirty="0"/>
            </a:p>
          </p:txBody>
        </p:sp>
        <p:cxnSp>
          <p:nvCxnSpPr>
            <p:cNvPr id="8" name="Straight Arrow Connector 7"/>
            <p:cNvCxnSpPr/>
            <p:nvPr/>
          </p:nvCxnSpPr>
          <p:spPr>
            <a:xfrm rot="16200000" flipH="1">
              <a:off x="762794" y="5106194"/>
              <a:ext cx="685006" cy="5326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5" name="Group 14"/>
          <p:cNvGrpSpPr/>
          <p:nvPr/>
        </p:nvGrpSpPr>
        <p:grpSpPr>
          <a:xfrm>
            <a:off x="381000" y="3048000"/>
            <a:ext cx="2133600" cy="1219200"/>
            <a:chOff x="381000" y="3048000"/>
            <a:chExt cx="2133600" cy="1219200"/>
          </a:xfrm>
        </p:grpSpPr>
        <p:sp>
          <p:nvSpPr>
            <p:cNvPr id="9" name="TextBox 8"/>
            <p:cNvSpPr txBox="1"/>
            <p:nvPr/>
          </p:nvSpPr>
          <p:spPr>
            <a:xfrm>
              <a:off x="381000" y="3048000"/>
              <a:ext cx="1752600" cy="923330"/>
            </a:xfrm>
            <a:prstGeom prst="rect">
              <a:avLst/>
            </a:prstGeom>
            <a:noFill/>
            <a:ln>
              <a:solidFill>
                <a:schemeClr val="tx2"/>
              </a:solidFill>
            </a:ln>
          </p:spPr>
          <p:txBody>
            <a:bodyPr wrap="square" rtlCol="0">
              <a:spAutoFit/>
            </a:bodyPr>
            <a:lstStyle/>
            <a:p>
              <a:r>
                <a:rPr lang="en-US" dirty="0" smtClean="0"/>
                <a:t>1-5 people,</a:t>
              </a:r>
            </a:p>
            <a:p>
              <a:r>
                <a:rPr lang="en-US" dirty="0" smtClean="0"/>
                <a:t>a half hour a few times a year</a:t>
              </a:r>
              <a:endParaRPr lang="en-US" dirty="0"/>
            </a:p>
          </p:txBody>
        </p:sp>
        <p:cxnSp>
          <p:nvCxnSpPr>
            <p:cNvPr id="10" name="Straight Arrow Connector 9"/>
            <p:cNvCxnSpPr/>
            <p:nvPr/>
          </p:nvCxnSpPr>
          <p:spPr>
            <a:xfrm rot="16200000" flipH="1">
              <a:off x="2095500" y="3848100"/>
              <a:ext cx="457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6" name="Group 15"/>
          <p:cNvGrpSpPr/>
          <p:nvPr/>
        </p:nvGrpSpPr>
        <p:grpSpPr>
          <a:xfrm>
            <a:off x="762000" y="2057400"/>
            <a:ext cx="2209800" cy="1295400"/>
            <a:chOff x="762000" y="2057400"/>
            <a:chExt cx="2209800" cy="1295400"/>
          </a:xfrm>
        </p:grpSpPr>
        <p:sp>
          <p:nvSpPr>
            <p:cNvPr id="14" name="TextBox 13"/>
            <p:cNvSpPr txBox="1"/>
            <p:nvPr/>
          </p:nvSpPr>
          <p:spPr>
            <a:xfrm>
              <a:off x="762000" y="2057400"/>
              <a:ext cx="1752600" cy="923330"/>
            </a:xfrm>
            <a:prstGeom prst="rect">
              <a:avLst/>
            </a:prstGeom>
            <a:noFill/>
            <a:ln>
              <a:solidFill>
                <a:schemeClr val="tx2"/>
              </a:solidFill>
            </a:ln>
          </p:spPr>
          <p:txBody>
            <a:bodyPr wrap="square" rtlCol="0">
              <a:spAutoFit/>
            </a:bodyPr>
            <a:lstStyle/>
            <a:p>
              <a:r>
                <a:rPr lang="en-US" dirty="0" smtClean="0"/>
                <a:t>1 person, </a:t>
              </a:r>
            </a:p>
            <a:p>
              <a:r>
                <a:rPr lang="en-US" dirty="0"/>
                <a:t>r</a:t>
              </a:r>
              <a:r>
                <a:rPr lang="en-US" dirty="0" smtClean="0"/>
                <a:t>egularly during school year</a:t>
              </a:r>
              <a:endParaRPr lang="en-US" dirty="0"/>
            </a:p>
          </p:txBody>
        </p:sp>
        <p:cxnSp>
          <p:nvCxnSpPr>
            <p:cNvPr id="18" name="Straight Arrow Connector 17"/>
            <p:cNvCxnSpPr/>
            <p:nvPr/>
          </p:nvCxnSpPr>
          <p:spPr>
            <a:xfrm rot="16200000" flipH="1">
              <a:off x="2476500" y="28575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7" name="Group 16"/>
          <p:cNvGrpSpPr/>
          <p:nvPr/>
        </p:nvGrpSpPr>
        <p:grpSpPr>
          <a:xfrm>
            <a:off x="5486400" y="1447800"/>
            <a:ext cx="2743200" cy="990600"/>
            <a:chOff x="5486400" y="1447800"/>
            <a:chExt cx="2743200" cy="990600"/>
          </a:xfrm>
        </p:grpSpPr>
        <p:sp>
          <p:nvSpPr>
            <p:cNvPr id="20" name="TextBox 19"/>
            <p:cNvSpPr txBox="1"/>
            <p:nvPr/>
          </p:nvSpPr>
          <p:spPr>
            <a:xfrm>
              <a:off x="6477000" y="1447800"/>
              <a:ext cx="1752600" cy="369332"/>
            </a:xfrm>
            <a:prstGeom prst="rect">
              <a:avLst/>
            </a:prstGeom>
            <a:noFill/>
            <a:ln>
              <a:solidFill>
                <a:schemeClr val="tx2"/>
              </a:solidFill>
            </a:ln>
          </p:spPr>
          <p:txBody>
            <a:bodyPr wrap="square" rtlCol="0">
              <a:spAutoFit/>
            </a:bodyPr>
            <a:lstStyle/>
            <a:p>
              <a:r>
                <a:rPr lang="en-US" dirty="0" smtClean="0"/>
                <a:t>Occasionally….</a:t>
              </a:r>
              <a:endParaRPr lang="en-US" dirty="0"/>
            </a:p>
          </p:txBody>
        </p:sp>
        <p:cxnSp>
          <p:nvCxnSpPr>
            <p:cNvPr id="21" name="Straight Arrow Connector 20"/>
            <p:cNvCxnSpPr/>
            <p:nvPr/>
          </p:nvCxnSpPr>
          <p:spPr>
            <a:xfrm rot="10800000" flipV="1">
              <a:off x="5486400" y="1828800"/>
              <a:ext cx="16002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BD97B9E6-04CA-40D3-8657-567FD8A417CA}"/>
                                            </p:graphicEl>
                                          </p:spTgt>
                                        </p:tgtEl>
                                        <p:attrNameLst>
                                          <p:attrName>style.visibility</p:attrName>
                                        </p:attrNameLst>
                                      </p:cBhvr>
                                      <p:to>
                                        <p:strVal val="visible"/>
                                      </p:to>
                                    </p:set>
                                    <p:animEffect transition="in" filter="dissolve">
                                      <p:cBhvr>
                                        <p:cTn id="7" dur="500"/>
                                        <p:tgtEl>
                                          <p:spTgt spid="5">
                                            <p:graphicEl>
                                              <a:dgm id="{BD97B9E6-04CA-40D3-8657-567FD8A417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14A5C0DD-B847-42BB-9B61-EB699F0A3E4C}"/>
                                            </p:graphicEl>
                                          </p:spTgt>
                                        </p:tgtEl>
                                        <p:attrNameLst>
                                          <p:attrName>style.visibility</p:attrName>
                                        </p:attrNameLst>
                                      </p:cBhvr>
                                      <p:to>
                                        <p:strVal val="visible"/>
                                      </p:to>
                                    </p:set>
                                    <p:animEffect transition="in" filter="dissolve">
                                      <p:cBhvr>
                                        <p:cTn id="12" dur="500"/>
                                        <p:tgtEl>
                                          <p:spTgt spid="5">
                                            <p:graphicEl>
                                              <a:dgm id="{14A5C0DD-B847-42BB-9B61-EB699F0A3E4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graphicEl>
                                              <a:dgm id="{E95B5EE6-502C-4A79-84E9-AE1AE05BF9B8}"/>
                                            </p:graphicEl>
                                          </p:spTgt>
                                        </p:tgtEl>
                                        <p:attrNameLst>
                                          <p:attrName>style.visibility</p:attrName>
                                        </p:attrNameLst>
                                      </p:cBhvr>
                                      <p:to>
                                        <p:strVal val="visible"/>
                                      </p:to>
                                    </p:set>
                                    <p:animEffect transition="in" filter="dissolve">
                                      <p:cBhvr>
                                        <p:cTn id="17" dur="500"/>
                                        <p:tgtEl>
                                          <p:spTgt spid="5">
                                            <p:graphicEl>
                                              <a:dgm id="{E95B5EE6-502C-4A79-84E9-AE1AE05BF9B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graphicEl>
                                              <a:dgm id="{B493B326-5397-4AE1-AFF7-C61A0AC646D4}"/>
                                            </p:graphicEl>
                                          </p:spTgt>
                                        </p:tgtEl>
                                        <p:attrNameLst>
                                          <p:attrName>style.visibility</p:attrName>
                                        </p:attrNameLst>
                                      </p:cBhvr>
                                      <p:to>
                                        <p:strVal val="visible"/>
                                      </p:to>
                                    </p:set>
                                    <p:animEffect transition="in" filter="dissolve">
                                      <p:cBhvr>
                                        <p:cTn id="22" dur="500"/>
                                        <p:tgtEl>
                                          <p:spTgt spid="5">
                                            <p:graphicEl>
                                              <a:dgm id="{B493B326-5397-4AE1-AFF7-C61A0AC646D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rev="1"/>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a PTA/SIC Advocacy Program </a:t>
            </a:r>
            <a:br>
              <a:rPr lang="en-US" dirty="0" smtClean="0"/>
            </a:br>
            <a:r>
              <a:rPr lang="en-US" dirty="0" smtClean="0"/>
              <a:t>at your school</a:t>
            </a:r>
            <a:endParaRPr lang="en-US" dirty="0"/>
          </a:p>
        </p:txBody>
      </p:sp>
      <p:sp>
        <p:nvSpPr>
          <p:cNvPr id="3" name="Content Placeholder 2"/>
          <p:cNvSpPr>
            <a:spLocks noGrp="1"/>
          </p:cNvSpPr>
          <p:nvPr>
            <p:ph idx="1"/>
          </p:nvPr>
        </p:nvSpPr>
        <p:spPr/>
        <p:txBody>
          <a:bodyPr/>
          <a:lstStyle/>
          <a:p>
            <a:r>
              <a:rPr lang="en-US" dirty="0" smtClean="0"/>
              <a:t>Identify a point person</a:t>
            </a:r>
          </a:p>
          <a:p>
            <a:pPr lvl="1"/>
            <a:r>
              <a:rPr lang="en-US" dirty="0" smtClean="0"/>
              <a:t>Who will follow the issues?  Who will lead your program?</a:t>
            </a:r>
          </a:p>
          <a:p>
            <a:r>
              <a:rPr lang="en-US" dirty="0" smtClean="0"/>
              <a:t>Identify 15 or more advocates willing to make calls</a:t>
            </a:r>
          </a:p>
          <a:p>
            <a:r>
              <a:rPr lang="en-US" dirty="0" smtClean="0"/>
              <a:t>Conduct an advocacy training at your school</a:t>
            </a:r>
          </a:p>
          <a:p>
            <a:r>
              <a:rPr lang="en-US" dirty="0" smtClean="0"/>
              <a:t>Set up communication methods</a:t>
            </a:r>
          </a:p>
          <a:p>
            <a:pPr lvl="1"/>
            <a:r>
              <a:rPr lang="en-US" dirty="0"/>
              <a:t>P</a:t>
            </a:r>
            <a:r>
              <a:rPr lang="en-US" dirty="0" smtClean="0"/>
              <a:t>hone/email trees and follow up</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advocacy activities…</a:t>
            </a:r>
            <a:endParaRPr lang="en-US" dirty="0"/>
          </a:p>
        </p:txBody>
      </p:sp>
      <p:sp>
        <p:nvSpPr>
          <p:cNvPr id="3" name="Content Placeholder 2"/>
          <p:cNvSpPr>
            <a:spLocks noGrp="1"/>
          </p:cNvSpPr>
          <p:nvPr>
            <p:ph sz="half" idx="1"/>
          </p:nvPr>
        </p:nvSpPr>
        <p:spPr/>
        <p:txBody>
          <a:bodyPr>
            <a:normAutofit fontScale="92500"/>
          </a:bodyPr>
          <a:lstStyle/>
          <a:p>
            <a:r>
              <a:rPr lang="en-US" dirty="0" smtClean="0"/>
              <a:t>Letter writing campaigns</a:t>
            </a:r>
          </a:p>
          <a:p>
            <a:r>
              <a:rPr lang="en-US" dirty="0" smtClean="0"/>
              <a:t>Open house or personal tour of your school</a:t>
            </a:r>
          </a:p>
          <a:p>
            <a:r>
              <a:rPr lang="en-US" dirty="0" smtClean="0"/>
              <a:t>Visit with elected official in Columbia</a:t>
            </a:r>
          </a:p>
          <a:p>
            <a:r>
              <a:rPr lang="en-US" dirty="0" smtClean="0"/>
              <a:t>Raise parents’ awareness</a:t>
            </a:r>
          </a:p>
          <a:p>
            <a:pPr lvl="1"/>
            <a:r>
              <a:rPr lang="en-US" dirty="0" smtClean="0"/>
              <a:t>Communicate with parents through newsletter, </a:t>
            </a:r>
            <a:r>
              <a:rPr lang="en-US" dirty="0" err="1" smtClean="0"/>
              <a:t>Facebook</a:t>
            </a:r>
            <a:r>
              <a:rPr lang="en-US" dirty="0" smtClean="0"/>
              <a:t>, etc.</a:t>
            </a:r>
          </a:p>
          <a:p>
            <a:pPr lvl="1"/>
            <a:r>
              <a:rPr lang="en-US" dirty="0" smtClean="0"/>
              <a:t>Inform parents during general PTA meetings</a:t>
            </a:r>
            <a:endParaRPr lang="en-US" dirty="0"/>
          </a:p>
        </p:txBody>
      </p:sp>
      <p:pic>
        <p:nvPicPr>
          <p:cNvPr id="5" name="Content Placeholder 4" descr="Blythe - Mercer Bedingfield Green.JPG"/>
          <p:cNvPicPr>
            <a:picLocks noGrp="1" noChangeAspect="1"/>
          </p:cNvPicPr>
          <p:nvPr>
            <p:ph sz="half" idx="2"/>
          </p:nvPr>
        </p:nvPicPr>
        <p:blipFill>
          <a:blip r:embed="rId3" cstate="print"/>
          <a:stretch>
            <a:fillRect/>
          </a:stretch>
        </p:blipFill>
        <p:spPr>
          <a:xfrm>
            <a:off x="4648200" y="2057400"/>
            <a:ext cx="4038600" cy="2685239"/>
          </a:xfrm>
        </p:spPr>
      </p:pic>
      <p:sp>
        <p:nvSpPr>
          <p:cNvPr id="6" name="TextBox 5"/>
          <p:cNvSpPr txBox="1"/>
          <p:nvPr/>
        </p:nvSpPr>
        <p:spPr>
          <a:xfrm>
            <a:off x="4495800" y="4876800"/>
            <a:ext cx="4191000" cy="523220"/>
          </a:xfrm>
          <a:prstGeom prst="rect">
            <a:avLst/>
          </a:prstGeom>
          <a:noFill/>
        </p:spPr>
        <p:txBody>
          <a:bodyPr wrap="square" rtlCol="0">
            <a:spAutoFit/>
          </a:bodyPr>
          <a:lstStyle/>
          <a:p>
            <a:pPr algn="ctr"/>
            <a:r>
              <a:rPr lang="en-US" sz="1400" i="1" dirty="0" smtClean="0"/>
              <a:t>Staff person from Sen. Graham’s office and</a:t>
            </a:r>
          </a:p>
          <a:p>
            <a:pPr algn="ctr"/>
            <a:r>
              <a:rPr lang="en-US" sz="1400" i="1" dirty="0" smtClean="0"/>
              <a:t>SC Rep. Eric </a:t>
            </a:r>
            <a:r>
              <a:rPr lang="en-US" sz="1400" i="1" dirty="0" err="1" smtClean="0"/>
              <a:t>Bedingfield</a:t>
            </a:r>
            <a:r>
              <a:rPr lang="en-US" sz="1400" i="1" dirty="0" smtClean="0"/>
              <a:t> at Blythe Report to Community</a:t>
            </a:r>
            <a:endParaRPr lang="en-US" sz="1400"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1828800" y="1905000"/>
            <a:ext cx="5715000" cy="38290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7851"/>
          <a:stretch>
            <a:fillRect/>
          </a:stretch>
        </p:blipFill>
        <p:spPr bwMode="auto">
          <a:xfrm rot="991365">
            <a:off x="6103898" y="3078054"/>
            <a:ext cx="2184310" cy="2516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5" cstate="print"/>
          <a:srcRect r="44182"/>
          <a:stretch>
            <a:fillRect/>
          </a:stretch>
        </p:blipFill>
        <p:spPr bwMode="auto">
          <a:xfrm rot="20558088">
            <a:off x="774210" y="3095139"/>
            <a:ext cx="2303846" cy="2986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42686" y="457200"/>
            <a:ext cx="8229600" cy="1143000"/>
          </a:xfrm>
        </p:spPr>
        <p:txBody>
          <a:bodyPr/>
          <a:lstStyle/>
          <a:p>
            <a:r>
              <a:rPr lang="en-US">
                <a:latin typeface="Calibri" charset="0"/>
                <a:ea typeface="MS PGothic" charset="0"/>
              </a:rPr>
              <a:t>Legislative Advocacy Training Video</a:t>
            </a:r>
          </a:p>
        </p:txBody>
      </p:sp>
      <p:pic>
        <p:nvPicPr>
          <p:cNvPr id="33794" name="Legislative Advocacy video qr code.png">
            <a:hlinkClick r:id="" action="ppaction://media"/>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09813" y="1436915"/>
            <a:ext cx="4525962" cy="4525963"/>
          </a:xfrm>
        </p:spPr>
      </p:pic>
    </p:spTree>
    <p:extLst>
      <p:ext uri="{BB962C8B-B14F-4D97-AF65-F5344CB8AC3E}">
        <p14:creationId xmlns:p14="http://schemas.microsoft.com/office/powerpoint/2010/main" val="149012854"/>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SCPTA @ </a:t>
            </a:r>
            <a:r>
              <a:rPr lang="en-US" dirty="0" smtClean="0">
                <a:hlinkClick r:id="rId2"/>
              </a:rPr>
              <a:t>www.scpta.org</a:t>
            </a:r>
            <a:endParaRPr lang="en-US" dirty="0"/>
          </a:p>
          <a:p>
            <a:r>
              <a:rPr lang="en-US" dirty="0" smtClean="0"/>
              <a:t>National PTA @ </a:t>
            </a:r>
            <a:r>
              <a:rPr lang="en-US" dirty="0" smtClean="0">
                <a:hlinkClick r:id="rId3"/>
              </a:rPr>
              <a:t>www.pta.org</a:t>
            </a:r>
            <a:endParaRPr lang="en-US" dirty="0"/>
          </a:p>
          <a:p>
            <a:r>
              <a:rPr lang="en-US" dirty="0"/>
              <a:t>SC School Boards Association </a:t>
            </a:r>
            <a:r>
              <a:rPr lang="en-US" dirty="0" smtClean="0"/>
              <a:t>@ </a:t>
            </a:r>
            <a:r>
              <a:rPr lang="en-US" dirty="0" smtClean="0">
                <a:hlinkClick r:id="rId4"/>
              </a:rPr>
              <a:t>http</a:t>
            </a:r>
            <a:r>
              <a:rPr lang="en-US" dirty="0">
                <a:hlinkClick r:id="rId4"/>
              </a:rPr>
              <a:t>://</a:t>
            </a:r>
            <a:r>
              <a:rPr lang="en-US" dirty="0" smtClean="0">
                <a:hlinkClick r:id="rId4"/>
              </a:rPr>
              <a:t>www.scsba.org/advocacy_grassroots.htm</a:t>
            </a:r>
            <a:endParaRPr lang="en-US" dirty="0"/>
          </a:p>
          <a:p>
            <a:r>
              <a:rPr lang="en-US" dirty="0"/>
              <a:t>SC Association of School </a:t>
            </a:r>
            <a:r>
              <a:rPr lang="en-US" dirty="0" smtClean="0"/>
              <a:t>Administrators @  </a:t>
            </a:r>
            <a:r>
              <a:rPr lang="en-US" dirty="0" smtClean="0">
                <a:hlinkClick r:id="rId5"/>
              </a:rPr>
              <a:t>www.scasa.org</a:t>
            </a:r>
            <a:endParaRPr lang="en-US" dirty="0" smtClean="0"/>
          </a:p>
          <a:p>
            <a:r>
              <a:rPr lang="en-US" dirty="0"/>
              <a:t>Public Education Partners of Greenville County </a:t>
            </a:r>
            <a:r>
              <a:rPr lang="en-US" dirty="0" smtClean="0"/>
              <a:t>@ www.pepgc.org</a:t>
            </a:r>
            <a:endParaRPr lang="en-US" dirty="0"/>
          </a:p>
          <a:p>
            <a:r>
              <a:rPr lang="en-US" dirty="0" smtClean="0"/>
              <a:t>Public Education Partners in Aiken </a:t>
            </a:r>
            <a:r>
              <a:rPr lang="en-US" dirty="0"/>
              <a:t>County @ </a:t>
            </a:r>
            <a:r>
              <a:rPr lang="en-US" dirty="0">
                <a:hlinkClick r:id="rId6"/>
              </a:rPr>
              <a:t>http://publicedpartners.org</a:t>
            </a:r>
            <a:r>
              <a:rPr lang="en-US" dirty="0" smtClean="0">
                <a:hlinkClick r:id="rId6"/>
              </a:rPr>
              <a:t>/</a:t>
            </a:r>
            <a:r>
              <a:rPr lang="en-US" dirty="0" smtClean="0"/>
              <a:t> </a:t>
            </a:r>
            <a:endParaRPr lang="en-US" dirty="0"/>
          </a:p>
          <a:p>
            <a:r>
              <a:rPr lang="en-US" dirty="0" smtClean="0">
                <a:hlinkClick r:id="rId7"/>
              </a:rPr>
              <a:t>www.joy4education.com</a:t>
            </a:r>
            <a:endParaRPr lang="en-US" dirty="0"/>
          </a:p>
          <a:p>
            <a:pPr marL="0" indent="0">
              <a:buNone/>
            </a:pPr>
            <a:endParaRPr lang="en-US" dirty="0"/>
          </a:p>
        </p:txBody>
      </p:sp>
    </p:spTree>
    <p:extLst>
      <p:ext uri="{BB962C8B-B14F-4D97-AF65-F5344CB8AC3E}">
        <p14:creationId xmlns:p14="http://schemas.microsoft.com/office/powerpoint/2010/main" val="4077143797"/>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Advocate?  Who, </a:t>
            </a:r>
            <a:r>
              <a:rPr lang="en-US" i="1" dirty="0" smtClean="0"/>
              <a:t>me?</a:t>
            </a:r>
            <a:endParaRPr lang="en-US" dirty="0"/>
          </a:p>
        </p:txBody>
      </p:sp>
      <p:grpSp>
        <p:nvGrpSpPr>
          <p:cNvPr id="6" name="Group 5"/>
          <p:cNvGrpSpPr/>
          <p:nvPr/>
        </p:nvGrpSpPr>
        <p:grpSpPr>
          <a:xfrm>
            <a:off x="1981200" y="1676400"/>
            <a:ext cx="6553200" cy="4513421"/>
            <a:chOff x="1981200" y="1676400"/>
            <a:chExt cx="6553200" cy="4513421"/>
          </a:xfrm>
        </p:grpSpPr>
        <p:pic>
          <p:nvPicPr>
            <p:cNvPr id="1026" name="Picture 2"/>
            <p:cNvPicPr>
              <a:picLocks noChangeAspect="1" noChangeArrowheads="1"/>
            </p:cNvPicPr>
            <p:nvPr/>
          </p:nvPicPr>
          <p:blipFill>
            <a:blip r:embed="rId3" cstate="print"/>
            <a:srcRect/>
            <a:stretch>
              <a:fillRect/>
            </a:stretch>
          </p:blipFill>
          <p:spPr bwMode="auto">
            <a:xfrm>
              <a:off x="1981200" y="1676400"/>
              <a:ext cx="5208536" cy="4074101"/>
            </a:xfrm>
            <a:prstGeom prst="rect">
              <a:avLst/>
            </a:prstGeom>
            <a:noFill/>
            <a:ln w="9525">
              <a:noFill/>
              <a:miter lim="800000"/>
              <a:headEnd/>
              <a:tailEnd/>
            </a:ln>
          </p:spPr>
        </p:pic>
        <p:sp>
          <p:nvSpPr>
            <p:cNvPr id="5" name="Rectangle 4"/>
            <p:cNvSpPr/>
            <p:nvPr/>
          </p:nvSpPr>
          <p:spPr>
            <a:xfrm>
              <a:off x="3962400" y="5943600"/>
              <a:ext cx="4572000" cy="246221"/>
            </a:xfrm>
            <a:prstGeom prst="rect">
              <a:avLst/>
            </a:prstGeom>
          </p:spPr>
          <p:txBody>
            <a:bodyPr>
              <a:spAutoFit/>
            </a:bodyPr>
            <a:lstStyle/>
            <a:p>
              <a:pPr algn="r"/>
              <a:r>
                <a:rPr lang="en-US" sz="1000" i="1" dirty="0" smtClean="0"/>
                <a:t>This image is copyright protected. The copyright owner reserves all rights. </a:t>
              </a:r>
              <a:endParaRPr lang="en-US" sz="1000" i="1" dirty="0"/>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feel awkward asking for something.”</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952625" y="1481138"/>
            <a:ext cx="5238750" cy="389572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457200" y="1600200"/>
            <a:ext cx="2895600" cy="3470124"/>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4572000" y="1676400"/>
            <a:ext cx="3763447" cy="36576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10727" t="26000" r="48545"/>
          <a:stretch>
            <a:fillRect/>
          </a:stretch>
        </p:blipFill>
        <p:spPr bwMode="auto">
          <a:xfrm>
            <a:off x="3124200" y="3352800"/>
            <a:ext cx="2364259" cy="3124200"/>
          </a:xfrm>
          <a:prstGeom prst="rect">
            <a:avLst/>
          </a:prstGeom>
          <a:noFill/>
          <a:ln w="9525">
            <a:noFill/>
            <a:miter lim="800000"/>
            <a:headEnd/>
            <a:tailEnd/>
          </a:ln>
        </p:spPr>
      </p:pic>
      <p:sp>
        <p:nvSpPr>
          <p:cNvPr id="7" name="Title 6"/>
          <p:cNvSpPr>
            <a:spLocks noGrp="1"/>
          </p:cNvSpPr>
          <p:nvPr>
            <p:ph type="title"/>
          </p:nvPr>
        </p:nvSpPr>
        <p:spPr>
          <a:xfrm>
            <a:off x="228600" y="274638"/>
            <a:ext cx="8534400" cy="1143000"/>
          </a:xfrm>
        </p:spPr>
        <p:txBody>
          <a:bodyPr>
            <a:normAutofit fontScale="90000"/>
          </a:bodyPr>
          <a:lstStyle/>
          <a:p>
            <a:r>
              <a:rPr lang="en-US" dirty="0" smtClean="0"/>
              <a:t>“I don’t know enough about the issues.”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143000" y="838200"/>
          <a:ext cx="3214177" cy="4619347"/>
        </p:xfrm>
        <a:graphic>
          <a:graphicData uri="http://schemas.openxmlformats.org/drawingml/2006/table">
            <a:tbl>
              <a:tblPr/>
              <a:tblGrid>
                <a:gridCol w="1653005"/>
                <a:gridCol w="1561172"/>
              </a:tblGrid>
              <a:tr h="427887">
                <a:tc gridSpan="2">
                  <a:txBody>
                    <a:bodyPr/>
                    <a:lstStyle/>
                    <a:p>
                      <a:pPr marL="0" marR="0" algn="ctr">
                        <a:spcBef>
                          <a:spcPts val="0"/>
                        </a:spcBef>
                        <a:spcAft>
                          <a:spcPts val="0"/>
                        </a:spcAft>
                      </a:pPr>
                      <a:r>
                        <a:rPr lang="en-US" sz="500" b="1" i="1" dirty="0">
                          <a:latin typeface="Arial"/>
                          <a:ea typeface="Times New Roman"/>
                          <a:cs typeface="Times New Roman"/>
                        </a:rPr>
                        <a:t> </a:t>
                      </a:r>
                      <a:endParaRPr lang="en-US" sz="600" dirty="0">
                        <a:latin typeface="Times New Roman"/>
                        <a:ea typeface="Times New Roman"/>
                        <a:cs typeface="Times New Roman"/>
                      </a:endParaRPr>
                    </a:p>
                    <a:p>
                      <a:pPr marL="0" marR="0" algn="ctr">
                        <a:spcBef>
                          <a:spcPts val="0"/>
                        </a:spcBef>
                        <a:spcAft>
                          <a:spcPts val="0"/>
                        </a:spcAft>
                      </a:pPr>
                      <a:r>
                        <a:rPr lang="en-US" sz="1100" b="1" i="1" dirty="0">
                          <a:latin typeface="Arial"/>
                          <a:ea typeface="Times New Roman"/>
                          <a:cs typeface="Times New Roman"/>
                        </a:rPr>
                        <a:t>NEWS-ACTION</a:t>
                      </a:r>
                      <a:endParaRPr lang="en-US" sz="600" dirty="0">
                        <a:latin typeface="Times New Roman"/>
                        <a:ea typeface="Times New Roman"/>
                        <a:cs typeface="Times New Roman"/>
                      </a:endParaRPr>
                    </a:p>
                    <a:p>
                      <a:pPr marL="0" marR="0" algn="ctr">
                        <a:spcBef>
                          <a:spcPts val="0"/>
                        </a:spcBef>
                        <a:spcAft>
                          <a:spcPts val="0"/>
                        </a:spcAft>
                      </a:pPr>
                      <a:r>
                        <a:rPr lang="en-US" sz="600" b="1" i="1" dirty="0">
                          <a:latin typeface="Arial"/>
                          <a:ea typeface="Times New Roman"/>
                          <a:cs typeface="Times New Roman"/>
                        </a:rPr>
                        <a:t>Be Informed.  Take Action.  Improve Greenville’s Public Schools.</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txBody>
                  <a:tcPr marL="5022" marR="5022" marT="5022" marB="5022">
                    <a:lnL>
                      <a:noFill/>
                    </a:lnL>
                    <a:lnR>
                      <a:noFill/>
                    </a:lnR>
                    <a:lnT>
                      <a:noFill/>
                    </a:lnT>
                    <a:lnB>
                      <a:noFill/>
                    </a:lnB>
                  </a:tcPr>
                </a:tc>
                <a:tc hMerge="1">
                  <a:txBody>
                    <a:bodyPr/>
                    <a:lstStyle/>
                    <a:p>
                      <a:endParaRPr lang="en-US"/>
                    </a:p>
                  </a:txBody>
                  <a:tcPr/>
                </a:tc>
              </a:tr>
              <a:tr h="267178">
                <a:tc gridSpan="2">
                  <a:txBody>
                    <a:bodyPr/>
                    <a:lstStyle/>
                    <a:p>
                      <a:pPr marL="0" marR="0">
                        <a:spcBef>
                          <a:spcPts val="0"/>
                        </a:spcBef>
                        <a:spcAft>
                          <a:spcPts val="0"/>
                        </a:spcAft>
                      </a:pPr>
                      <a:r>
                        <a:rPr lang="en-US" sz="600">
                          <a:latin typeface="Arial"/>
                          <a:ea typeface="Times New Roman"/>
                          <a:cs typeface="Times New Roman"/>
                        </a:rPr>
                        <a:t>Welcome to Public Education Partners' </a:t>
                      </a:r>
                      <a:r>
                        <a:rPr lang="en-US" sz="600" i="1">
                          <a:latin typeface="Arial"/>
                          <a:ea typeface="Times New Roman"/>
                          <a:cs typeface="Times New Roman"/>
                        </a:rPr>
                        <a:t>NEWS-ACTION—</a:t>
                      </a:r>
                      <a:r>
                        <a:rPr lang="en-US" sz="600">
                          <a:latin typeface="Arial"/>
                          <a:ea typeface="Times New Roman"/>
                          <a:cs typeface="Times New Roman"/>
                        </a:rPr>
                        <a:t>a brief, periodic update on issues affecting Greenville County public schools and actions you can take to help improve our schools.  </a:t>
                      </a:r>
                      <a:endParaRPr lang="en-US" sz="600">
                        <a:latin typeface="Times New Roman"/>
                        <a:ea typeface="Times New Roman"/>
                        <a:cs typeface="Times New Roman"/>
                      </a:endParaRPr>
                    </a:p>
                    <a:p>
                      <a:pPr marL="0" marR="0" algn="ctr">
                        <a:spcBef>
                          <a:spcPts val="0"/>
                        </a:spcBef>
                        <a:spcAft>
                          <a:spcPts val="0"/>
                        </a:spcAft>
                      </a:pPr>
                      <a:r>
                        <a:rPr lang="en-US" sz="500">
                          <a:latin typeface="Arial"/>
                          <a:ea typeface="Times New Roman"/>
                          <a:cs typeface="Times New Roman"/>
                        </a:rPr>
                        <a:t> </a:t>
                      </a:r>
                      <a:endParaRPr lang="en-US" sz="600">
                        <a:latin typeface="Times New Roman"/>
                        <a:ea typeface="Times New Roman"/>
                        <a:cs typeface="Times New Roman"/>
                      </a:endParaRPr>
                    </a:p>
                  </a:txBody>
                  <a:tcPr marL="5022" marR="5022" marT="5022" marB="5022">
                    <a:lnL>
                      <a:noFill/>
                    </a:lnL>
                    <a:lnR>
                      <a:noFill/>
                    </a:lnR>
                    <a:lnT>
                      <a:noFill/>
                    </a:lnT>
                    <a:lnB>
                      <a:noFill/>
                    </a:lnB>
                  </a:tcPr>
                </a:tc>
                <a:tc hMerge="1">
                  <a:txBody>
                    <a:bodyPr/>
                    <a:lstStyle/>
                    <a:p>
                      <a:endParaRPr lang="en-US"/>
                    </a:p>
                  </a:txBody>
                  <a:tcPr/>
                </a:tc>
              </a:tr>
              <a:tr h="283249">
                <a:tc>
                  <a:txBody>
                    <a:bodyPr/>
                    <a:lstStyle/>
                    <a:p>
                      <a:pPr marL="0" marR="0">
                        <a:spcBef>
                          <a:spcPts val="0"/>
                        </a:spcBef>
                        <a:spcAft>
                          <a:spcPts val="0"/>
                        </a:spcAft>
                      </a:pPr>
                      <a:r>
                        <a:rPr lang="en-US" sz="600" b="1">
                          <a:latin typeface="Arial"/>
                          <a:ea typeface="Times New Roman"/>
                          <a:cs typeface="Times New Roman"/>
                        </a:rPr>
                        <a:t>Today's Topic:</a:t>
                      </a:r>
                      <a:endParaRPr lang="en-US" sz="600">
                        <a:latin typeface="Times New Roman"/>
                        <a:ea typeface="Times New Roman"/>
                        <a:cs typeface="Times New Roman"/>
                      </a:endParaRPr>
                    </a:p>
                  </a:txBody>
                  <a:tcPr marL="5022" marR="5022" marT="5022" marB="5022">
                    <a:lnL>
                      <a:noFill/>
                    </a:lnL>
                    <a:lnR>
                      <a:noFill/>
                    </a:lnR>
                    <a:lnT>
                      <a:noFill/>
                    </a:lnT>
                    <a:lnB>
                      <a:noFill/>
                    </a:lnB>
                  </a:tcPr>
                </a:tc>
                <a:tc>
                  <a:txBody>
                    <a:bodyPr/>
                    <a:lstStyle/>
                    <a:p>
                      <a:pPr marL="0" marR="0">
                        <a:spcBef>
                          <a:spcPts val="0"/>
                        </a:spcBef>
                        <a:spcAft>
                          <a:spcPts val="0"/>
                        </a:spcAft>
                      </a:pPr>
                      <a:r>
                        <a:rPr lang="en-US" sz="600" b="1">
                          <a:latin typeface="Arial"/>
                          <a:ea typeface="Times New Roman"/>
                          <a:cs typeface="Times New Roman"/>
                        </a:rPr>
                        <a:t>Votes tomorrow on tuition tax credit/school voucher bill</a:t>
                      </a:r>
                      <a:endParaRPr lang="en-US" sz="600">
                        <a:latin typeface="Times New Roman"/>
                        <a:ea typeface="Times New Roman"/>
                        <a:cs typeface="Times New Roman"/>
                      </a:endParaRPr>
                    </a:p>
                    <a:p>
                      <a:pPr marL="0" marR="0">
                        <a:spcBef>
                          <a:spcPts val="0"/>
                        </a:spcBef>
                        <a:spcAft>
                          <a:spcPts val="0"/>
                        </a:spcAft>
                      </a:pPr>
                      <a:r>
                        <a:rPr lang="en-US" sz="500">
                          <a:latin typeface="Arial"/>
                          <a:ea typeface="Times New Roman"/>
                          <a:cs typeface="Times New Roman"/>
                        </a:rPr>
                        <a:t> </a:t>
                      </a:r>
                      <a:endParaRPr lang="en-US" sz="600">
                        <a:latin typeface="Times New Roman"/>
                        <a:ea typeface="Times New Roman"/>
                        <a:cs typeface="Times New Roman"/>
                      </a:endParaRPr>
                    </a:p>
                  </a:txBody>
                  <a:tcPr marL="5022" marR="5022" marT="5022" marB="5022">
                    <a:lnL>
                      <a:noFill/>
                    </a:lnL>
                    <a:lnR>
                      <a:noFill/>
                    </a:lnR>
                    <a:lnT>
                      <a:noFill/>
                    </a:lnT>
                    <a:lnB>
                      <a:noFill/>
                    </a:lnB>
                  </a:tcPr>
                </a:tc>
              </a:tr>
              <a:tr h="1536778">
                <a:tc gridSpan="2">
                  <a:txBody>
                    <a:bodyPr/>
                    <a:lstStyle/>
                    <a:p>
                      <a:pPr marL="0" marR="0">
                        <a:spcBef>
                          <a:spcPts val="0"/>
                        </a:spcBef>
                        <a:spcAft>
                          <a:spcPts val="0"/>
                        </a:spcAft>
                      </a:pPr>
                      <a:r>
                        <a:rPr lang="en-US" sz="500" b="1" dirty="0">
                          <a:latin typeface="Arial"/>
                          <a:ea typeface="Times New Roman"/>
                          <a:cs typeface="Times New Roman"/>
                        </a:rPr>
                        <a:t>State House and Senate subcommittees are expected to vote on tuition tax credit/school voucher bills on Wednesday.   </a:t>
                      </a:r>
                      <a:r>
                        <a:rPr lang="en-US" sz="500" dirty="0">
                          <a:latin typeface="Arial"/>
                          <a:ea typeface="Times New Roman"/>
                          <a:cs typeface="Times New Roman"/>
                        </a:rPr>
                        <a:t>Two identical pieces of legislation, Senate bill </a:t>
                      </a:r>
                      <a:r>
                        <a:rPr lang="en-US" sz="500" u="sng" dirty="0">
                          <a:solidFill>
                            <a:srgbClr val="0000FF"/>
                          </a:solidFill>
                          <a:latin typeface="Arial"/>
                          <a:ea typeface="Times New Roman"/>
                          <a:cs typeface="Times New Roman"/>
                          <a:hlinkClick r:id="rId3"/>
                        </a:rPr>
                        <a:t>S.414</a:t>
                      </a:r>
                      <a:r>
                        <a:rPr lang="en-US" sz="500" dirty="0">
                          <a:latin typeface="Arial"/>
                          <a:ea typeface="Times New Roman"/>
                          <a:cs typeface="Times New Roman"/>
                        </a:rPr>
                        <a:t> and House bill </a:t>
                      </a:r>
                      <a:r>
                        <a:rPr lang="en-US" sz="500" u="sng" dirty="0">
                          <a:solidFill>
                            <a:srgbClr val="0000FF"/>
                          </a:solidFill>
                          <a:latin typeface="Arial"/>
                          <a:ea typeface="Times New Roman"/>
                          <a:cs typeface="Times New Roman"/>
                          <a:hlinkClick r:id="rId4"/>
                        </a:rPr>
                        <a:t>H.3407</a:t>
                      </a:r>
                      <a:r>
                        <a:rPr lang="en-US" sz="500" dirty="0">
                          <a:latin typeface="Arial"/>
                          <a:ea typeface="Times New Roman"/>
                          <a:cs typeface="Times New Roman"/>
                        </a:rPr>
                        <a:t>, would provide tuition tax credits and school vouchers for families sending their children to private schools.   Both bills are called the "South Carolina Educational Opportunity Act."  Tomorrow, a debate and vote on the Senate bill will occur in the Senate Education K-12 subcommittee and likewise the House bill in the House Ways and Means General Government subcommittee.</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Both bills would provide the following:  1)  A tuition tax credit for families sending their children to private schools.  After three years, the tax credit would be available to all families regardless of income;  2) A tax credit of $1,000 per child for families that </a:t>
                      </a:r>
                      <a:r>
                        <a:rPr lang="en-US" sz="500" dirty="0" err="1">
                          <a:latin typeface="Arial"/>
                          <a:ea typeface="Times New Roman"/>
                          <a:cs typeface="Times New Roman"/>
                        </a:rPr>
                        <a:t>homeschool</a:t>
                      </a:r>
                      <a:r>
                        <a:rPr lang="en-US" sz="500" dirty="0">
                          <a:latin typeface="Arial"/>
                          <a:ea typeface="Times New Roman"/>
                          <a:cs typeface="Times New Roman"/>
                        </a:rPr>
                        <a:t> their children; and 3) A tax credit for individuals and corporations that donate money to an organization that in turn uses the money to give a school voucher (a "scholarship') for children in low-income households to attend a private school.</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The amount of the tuition tax credit and the school voucher are both tied to a certain level of state K-12 funding.   For the current year both would be worth $2,720.    Donations by individuals and corporations to a "student scholarship organization" and the value of their tax credits are unlimited.</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u="sng" dirty="0">
                          <a:solidFill>
                            <a:srgbClr val="0000FF"/>
                          </a:solidFill>
                          <a:latin typeface="Arial"/>
                          <a:ea typeface="Times New Roman"/>
                          <a:cs typeface="Times New Roman"/>
                          <a:hlinkClick r:id="rId5"/>
                        </a:rPr>
                        <a:t>Read more</a:t>
                      </a:r>
                      <a:r>
                        <a:rPr lang="en-US" sz="500" dirty="0">
                          <a:latin typeface="Arial"/>
                          <a:ea typeface="Times New Roman"/>
                          <a:cs typeface="Times New Roman"/>
                        </a:rPr>
                        <a:t>.</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txBody>
                  <a:tcPr marL="5022" marR="5022" marT="5022" marB="5022">
                    <a:lnL>
                      <a:noFill/>
                    </a:lnL>
                    <a:lnR>
                      <a:noFill/>
                    </a:lnR>
                    <a:lnT>
                      <a:noFill/>
                    </a:lnT>
                    <a:lnB>
                      <a:noFill/>
                    </a:lnB>
                  </a:tcPr>
                </a:tc>
                <a:tc hMerge="1">
                  <a:txBody>
                    <a:bodyPr/>
                    <a:lstStyle/>
                    <a:p>
                      <a:endParaRPr lang="en-US"/>
                    </a:p>
                  </a:txBody>
                  <a:tcPr/>
                </a:tc>
              </a:tr>
              <a:tr h="2010869">
                <a:tc gridSpan="2">
                  <a:txBody>
                    <a:bodyPr/>
                    <a:lstStyle/>
                    <a:p>
                      <a:pPr marL="0" marR="0">
                        <a:spcBef>
                          <a:spcPts val="0"/>
                        </a:spcBef>
                        <a:spcAft>
                          <a:spcPts val="0"/>
                        </a:spcAft>
                      </a:pPr>
                      <a:r>
                        <a:rPr lang="en-US" sz="600" b="1" dirty="0">
                          <a:latin typeface="Arial"/>
                          <a:ea typeface="Times New Roman"/>
                          <a:cs typeface="Times New Roman"/>
                        </a:rPr>
                        <a:t>Public Education Partners opposes tuition tax credit and school voucher legislation.   </a:t>
                      </a:r>
                      <a:r>
                        <a:rPr lang="en-US" sz="500" dirty="0">
                          <a:latin typeface="Arial"/>
                          <a:ea typeface="Times New Roman"/>
                          <a:cs typeface="Times New Roman"/>
                        </a:rPr>
                        <a:t>Public Education Partners' opposition is based on the following:</a:t>
                      </a:r>
                      <a:endParaRPr lang="en-US" sz="600" dirty="0">
                        <a:latin typeface="Times New Roman"/>
                        <a:ea typeface="Times New Roman"/>
                        <a:cs typeface="Times New Roman"/>
                      </a:endParaRPr>
                    </a:p>
                    <a:p>
                      <a:pPr marL="0" marR="0">
                        <a:spcBef>
                          <a:spcPts val="0"/>
                        </a:spcBef>
                        <a:spcAft>
                          <a:spcPts val="0"/>
                        </a:spcAft>
                      </a:pPr>
                      <a:r>
                        <a:rPr lang="en-US" sz="4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r>
                        <a:rPr lang="en-US" sz="500" b="1" dirty="0">
                          <a:latin typeface="Arial"/>
                          <a:ea typeface="Times New Roman"/>
                          <a:cs typeface="Times New Roman"/>
                        </a:rPr>
                        <a:t> Lack of accountability to taxpayers</a:t>
                      </a:r>
                      <a:r>
                        <a:rPr lang="en-US" sz="500" dirty="0">
                          <a:latin typeface="Arial"/>
                          <a:ea typeface="Times New Roman"/>
                          <a:cs typeface="Times New Roman"/>
                        </a:rPr>
                        <a:t>. Public schools are academically and financially accountable</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to taxpayers.  Under the proposed bills, private schools benefiting from tuition tax credits and school</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vouchers in this government program would lack similar accountability and transparency.</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r>
                        <a:rPr lang="en-US" sz="500" b="1" dirty="0">
                          <a:latin typeface="Arial"/>
                          <a:ea typeface="Times New Roman"/>
                          <a:cs typeface="Times New Roman"/>
                        </a:rPr>
                        <a:t>Private schools choose who to admit</a:t>
                      </a:r>
                      <a:r>
                        <a:rPr lang="en-US" sz="500" dirty="0">
                          <a:latin typeface="Arial"/>
                          <a:ea typeface="Times New Roman"/>
                          <a:cs typeface="Times New Roman"/>
                        </a:rPr>
                        <a:t>.  Many, if not most, private schools will not be options for</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children performing below grade level or with behavioral problems.  Lack of transportation and an</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inability to pay for tuition up front and cover the rest of the cost of tuition is a barrier for students</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in low-income households.</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b="1" dirty="0">
                          <a:latin typeface="Arial"/>
                          <a:ea typeface="Times New Roman"/>
                          <a:cs typeface="Times New Roman"/>
                        </a:rPr>
                        <a:t>-</a:t>
                      </a:r>
                      <a:r>
                        <a:rPr lang="en-US" sz="500" dirty="0">
                          <a:latin typeface="Arial"/>
                          <a:ea typeface="Times New Roman"/>
                          <a:cs typeface="Times New Roman"/>
                        </a:rPr>
                        <a:t>  </a:t>
                      </a:r>
                      <a:r>
                        <a:rPr lang="en-US" sz="500" b="1" dirty="0">
                          <a:latin typeface="Arial"/>
                          <a:ea typeface="Times New Roman"/>
                          <a:cs typeface="Times New Roman"/>
                        </a:rPr>
                        <a:t>Families with students already in private</a:t>
                      </a:r>
                      <a:r>
                        <a:rPr lang="en-US" sz="500" dirty="0">
                          <a:latin typeface="Arial"/>
                          <a:ea typeface="Times New Roman"/>
                          <a:cs typeface="Times New Roman"/>
                        </a:rPr>
                        <a:t> </a:t>
                      </a:r>
                      <a:r>
                        <a:rPr lang="en-US" sz="500" b="1" dirty="0">
                          <a:latin typeface="Arial"/>
                          <a:ea typeface="Times New Roman"/>
                          <a:cs typeface="Times New Roman"/>
                        </a:rPr>
                        <a:t>schools are the primary beneficiaries.</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r>
                        <a:rPr lang="en-US" sz="500" b="1" dirty="0">
                          <a:latin typeface="Arial"/>
                          <a:ea typeface="Times New Roman"/>
                          <a:cs typeface="Times New Roman"/>
                        </a:rPr>
                        <a:t>A tuition tax credit and the school voucher program would cost the state millions of dollars</a:t>
                      </a:r>
                      <a:r>
                        <a:rPr lang="en-US" sz="5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State revenue would be reduced leaving fewer resources for public schools and other state needs.</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The tax credit/voucher bill introduced in the last legislative session would result in an estimated net</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revenue reduction of $128 million in the first year of full implementation. </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r>
                        <a:rPr lang="en-US" sz="500" b="1" dirty="0">
                          <a:latin typeface="Arial"/>
                          <a:ea typeface="Times New Roman"/>
                          <a:cs typeface="Times New Roman"/>
                        </a:rPr>
                        <a:t>No gain in student achievement.</a:t>
                      </a:r>
                      <a:r>
                        <a:rPr lang="en-US" sz="500" dirty="0">
                          <a:latin typeface="Arial"/>
                          <a:ea typeface="Times New Roman"/>
                          <a:cs typeface="Times New Roman"/>
                        </a:rPr>
                        <a:t>  Despite twenty years of school voucher programs in different</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areas of the country and over a decade of tuition tax credit programs in some states, it has not been</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established that tuition tax credits and school vouchers improve student achievement.</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p>
                      <a:pPr marL="0" marR="0">
                        <a:spcBef>
                          <a:spcPts val="0"/>
                        </a:spcBef>
                        <a:spcAft>
                          <a:spcPts val="0"/>
                        </a:spcAft>
                      </a:pPr>
                      <a:r>
                        <a:rPr lang="en-US" sz="500" u="sng" dirty="0">
                          <a:solidFill>
                            <a:srgbClr val="0000FF"/>
                          </a:solidFill>
                          <a:latin typeface="Arial"/>
                          <a:ea typeface="Times New Roman"/>
                          <a:cs typeface="Times New Roman"/>
                          <a:hlinkClick r:id="rId6"/>
                        </a:rPr>
                        <a:t>Read more</a:t>
                      </a:r>
                      <a:r>
                        <a:rPr lang="en-US" sz="500" dirty="0">
                          <a:latin typeface="Arial"/>
                          <a:ea typeface="Times New Roman"/>
                          <a:cs typeface="Times New Roman"/>
                        </a:rPr>
                        <a:t>.</a:t>
                      </a:r>
                      <a:endParaRPr lang="en-US" sz="600" dirty="0">
                        <a:latin typeface="Times New Roman"/>
                        <a:ea typeface="Times New Roman"/>
                        <a:cs typeface="Times New Roman"/>
                      </a:endParaRPr>
                    </a:p>
                    <a:p>
                      <a:pPr marL="0" marR="0">
                        <a:spcBef>
                          <a:spcPts val="0"/>
                        </a:spcBef>
                        <a:spcAft>
                          <a:spcPts val="0"/>
                        </a:spcAft>
                      </a:pPr>
                      <a:r>
                        <a:rPr lang="en-US" sz="500" dirty="0">
                          <a:latin typeface="Arial"/>
                          <a:ea typeface="Times New Roman"/>
                          <a:cs typeface="Times New Roman"/>
                        </a:rPr>
                        <a:t> </a:t>
                      </a:r>
                      <a:endParaRPr lang="en-US" sz="600" dirty="0">
                        <a:latin typeface="Times New Roman"/>
                        <a:ea typeface="Times New Roman"/>
                        <a:cs typeface="Times New Roman"/>
                      </a:endParaRPr>
                    </a:p>
                  </a:txBody>
                  <a:tcPr marL="5022" marR="5022" marT="5022" marB="5022">
                    <a:lnL>
                      <a:noFill/>
                    </a:lnL>
                    <a:lnR>
                      <a:noFill/>
                    </a:lnR>
                    <a:lnT>
                      <a:noFill/>
                    </a:lnT>
                    <a:lnB>
                      <a:noFill/>
                    </a:lnB>
                  </a:tcPr>
                </a:tc>
                <a:tc hMerge="1">
                  <a:txBody>
                    <a:bodyPr/>
                    <a:lstStyle/>
                    <a:p>
                      <a:endParaRPr lang="en-US"/>
                    </a:p>
                  </a:txBody>
                  <a:tcPr/>
                </a:tc>
              </a:tr>
            </a:tbl>
          </a:graphicData>
        </a:graphic>
      </p:graphicFrame>
      <p:sp>
        <p:nvSpPr>
          <p:cNvPr id="6" name="Rectangle 5"/>
          <p:cNvSpPr/>
          <p:nvPr/>
        </p:nvSpPr>
        <p:spPr>
          <a:xfrm>
            <a:off x="838200" y="685800"/>
            <a:ext cx="3657600"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76800" y="914400"/>
            <a:ext cx="3886200" cy="4893647"/>
          </a:xfrm>
          <a:prstGeom prst="rect">
            <a:avLst/>
          </a:prstGeom>
          <a:noFill/>
        </p:spPr>
        <p:txBody>
          <a:bodyPr wrap="square" rtlCol="0">
            <a:spAutoFit/>
          </a:bodyPr>
          <a:lstStyle/>
          <a:p>
            <a:pPr marL="236538" indent="-236538">
              <a:spcAft>
                <a:spcPts val="1200"/>
              </a:spcAft>
              <a:buFont typeface="Arial" pitchFamily="34" charset="0"/>
              <a:buChar char="•"/>
              <a:tabLst>
                <a:tab pos="236538" algn="l"/>
              </a:tabLst>
            </a:pPr>
            <a:r>
              <a:rPr lang="en-US" sz="2400" dirty="0" smtClean="0"/>
              <a:t>SCPTA</a:t>
            </a:r>
          </a:p>
          <a:p>
            <a:pPr marL="236538" indent="-236538">
              <a:spcAft>
                <a:spcPts val="1200"/>
              </a:spcAft>
              <a:buFont typeface="Arial" pitchFamily="34" charset="0"/>
              <a:buChar char="•"/>
              <a:tabLst>
                <a:tab pos="236538" algn="l"/>
              </a:tabLst>
            </a:pPr>
            <a:r>
              <a:rPr lang="en-US" sz="2400" dirty="0" smtClean="0"/>
              <a:t>National PTA</a:t>
            </a:r>
          </a:p>
          <a:p>
            <a:pPr marL="236538" indent="-236538">
              <a:spcAft>
                <a:spcPts val="1200"/>
              </a:spcAft>
              <a:buFont typeface="Arial" pitchFamily="34" charset="0"/>
              <a:buChar char="•"/>
              <a:tabLst>
                <a:tab pos="236538" algn="l"/>
              </a:tabLst>
            </a:pPr>
            <a:r>
              <a:rPr lang="en-US" sz="2400" dirty="0" smtClean="0"/>
              <a:t>SC School Boards Association</a:t>
            </a:r>
          </a:p>
          <a:p>
            <a:pPr marL="236538" indent="-236538">
              <a:spcAft>
                <a:spcPts val="1200"/>
              </a:spcAft>
              <a:buFont typeface="Arial" pitchFamily="34" charset="0"/>
              <a:buChar char="•"/>
              <a:tabLst>
                <a:tab pos="236538" algn="l"/>
              </a:tabLst>
            </a:pPr>
            <a:r>
              <a:rPr lang="en-US" sz="2400" dirty="0" smtClean="0"/>
              <a:t>SC Association of School  Administrators</a:t>
            </a:r>
          </a:p>
          <a:p>
            <a:pPr marL="236538" indent="-236538">
              <a:spcAft>
                <a:spcPts val="1200"/>
              </a:spcAft>
              <a:buFont typeface="Arial" pitchFamily="34" charset="0"/>
              <a:buChar char="•"/>
              <a:tabLst>
                <a:tab pos="236538" algn="l"/>
              </a:tabLst>
            </a:pPr>
            <a:r>
              <a:rPr lang="en-US" sz="2400" dirty="0" smtClean="0"/>
              <a:t>Local advocacy organizations</a:t>
            </a:r>
          </a:p>
          <a:p>
            <a:pPr marL="236538" lvl="1" indent="-236538">
              <a:spcAft>
                <a:spcPts val="1200"/>
              </a:spcAft>
              <a:tabLst>
                <a:tab pos="236538" algn="l"/>
              </a:tabLst>
            </a:pPr>
            <a:r>
              <a:rPr lang="en-US" i="1" dirty="0" smtClean="0"/>
              <a:t>	Public Education Partners in Greenville or Aiken County </a:t>
            </a:r>
          </a:p>
          <a:p>
            <a:pPr marL="236538" indent="-236538">
              <a:spcAft>
                <a:spcPts val="1200"/>
              </a:spcAft>
              <a:buFont typeface="Arial" pitchFamily="34" charset="0"/>
              <a:buChar char="•"/>
              <a:tabLst>
                <a:tab pos="236538" algn="l"/>
              </a:tabLst>
            </a:pPr>
            <a:r>
              <a:rPr lang="en-US" sz="2400" dirty="0" smtClean="0"/>
              <a:t>Your school district</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“They’re too busy to listen to me.”</a:t>
            </a:r>
            <a:endParaRPr lang="en-US" dirty="0"/>
          </a:p>
        </p:txBody>
      </p:sp>
      <p:pic>
        <p:nvPicPr>
          <p:cNvPr id="4098" name="Picture 2" descr="C:\Users\Katy\AppData\Local\Microsoft\Windows\Temporary Internet Files\Content.IE5\ALVNR5VT\MC900048654[1].wmf"/>
          <p:cNvPicPr>
            <a:picLocks noGrp="1" noChangeAspect="1" noChangeArrowheads="1"/>
          </p:cNvPicPr>
          <p:nvPr>
            <p:ph idx="1"/>
          </p:nvPr>
        </p:nvPicPr>
        <p:blipFill>
          <a:blip r:embed="rId3" cstate="print"/>
          <a:stretch>
            <a:fillRect/>
          </a:stretch>
        </p:blipFill>
        <p:spPr bwMode="auto">
          <a:xfrm>
            <a:off x="2743200" y="3962400"/>
            <a:ext cx="3622053" cy="2590502"/>
          </a:xfrm>
          <a:prstGeom prst="rect">
            <a:avLst/>
          </a:prstGeom>
          <a:noFill/>
        </p:spPr>
      </p:pic>
      <p:sp>
        <p:nvSpPr>
          <p:cNvPr id="6" name="Rectangular Callout 5"/>
          <p:cNvSpPr/>
          <p:nvPr/>
        </p:nvSpPr>
        <p:spPr>
          <a:xfrm>
            <a:off x="609600" y="1600200"/>
            <a:ext cx="2743200" cy="2514600"/>
          </a:xfrm>
          <a:prstGeom prst="wedgeRectCallout">
            <a:avLst>
              <a:gd name="adj1" fmla="val 64144"/>
              <a:gd name="adj2" fmla="val 394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Vote Yes! Yes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endParaRPr lang="en-US" dirty="0" smtClean="0">
              <a:solidFill>
                <a:schemeClr val="tx1"/>
              </a:solidFill>
            </a:endParaRPr>
          </a:p>
          <a:p>
            <a:pPr algn="ctr"/>
            <a:r>
              <a:rPr lang="en-US" dirty="0" smtClean="0">
                <a:solidFill>
                  <a:schemeClr val="tx1"/>
                </a:solidFill>
              </a:rPr>
              <a:t>Yes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YesYes</a:t>
            </a:r>
            <a:r>
              <a:rPr lang="en-US" dirty="0" smtClean="0">
                <a:solidFill>
                  <a:schemeClr val="tx1"/>
                </a:solidFill>
              </a:rPr>
              <a:t>  Yes</a:t>
            </a:r>
          </a:p>
          <a:p>
            <a:pPr algn="ctr"/>
            <a:r>
              <a:rPr lang="en-US" dirty="0" smtClean="0">
                <a:solidFill>
                  <a:schemeClr val="tx1"/>
                </a:solidFill>
              </a:rPr>
              <a:t>Yes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p>
          <a:p>
            <a:pPr algn="ctr"/>
            <a:r>
              <a:rPr lang="en-US" dirty="0" smtClean="0">
                <a:solidFill>
                  <a:schemeClr val="tx1"/>
                </a:solidFill>
              </a:rPr>
              <a:t>Yes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p>
          <a:p>
            <a:pPr algn="ctr"/>
            <a:r>
              <a:rPr lang="en-US" dirty="0" smtClean="0">
                <a:solidFill>
                  <a:schemeClr val="tx1"/>
                </a:solidFill>
              </a:rPr>
              <a:t>Yes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p>
          <a:p>
            <a:pPr algn="ctr"/>
            <a:r>
              <a:rPr lang="en-US" dirty="0" smtClean="0">
                <a:solidFill>
                  <a:schemeClr val="tx1"/>
                </a:solidFill>
              </a:rPr>
              <a:t>Yes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p>
          <a:p>
            <a:pPr algn="ctr"/>
            <a:r>
              <a:rPr lang="en-US" dirty="0" smtClean="0">
                <a:solidFill>
                  <a:schemeClr val="tx1"/>
                </a:solidFill>
              </a:rPr>
              <a:t>Yes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p>
          <a:p>
            <a:pPr algn="ctr"/>
            <a:r>
              <a:rPr lang="en-US" dirty="0" smtClean="0">
                <a:solidFill>
                  <a:schemeClr val="tx1"/>
                </a:solidFill>
              </a:rPr>
              <a:t>Yes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r>
              <a:rPr lang="en-US" dirty="0" err="1" smtClean="0">
                <a:solidFill>
                  <a:schemeClr val="tx1"/>
                </a:solidFill>
              </a:rPr>
              <a:t>Yes</a:t>
            </a:r>
            <a:r>
              <a:rPr lang="en-US" dirty="0" smtClean="0">
                <a:solidFill>
                  <a:schemeClr val="tx1"/>
                </a:solidFill>
              </a:rPr>
              <a:t> </a:t>
            </a:r>
          </a:p>
          <a:p>
            <a:pPr algn="ctr"/>
            <a:endParaRPr lang="en-US" dirty="0">
              <a:solidFill>
                <a:schemeClr val="tx1"/>
              </a:solidFill>
            </a:endParaRPr>
          </a:p>
        </p:txBody>
      </p:sp>
      <p:sp>
        <p:nvSpPr>
          <p:cNvPr id="7" name="Rectangular Callout 6"/>
          <p:cNvSpPr/>
          <p:nvPr/>
        </p:nvSpPr>
        <p:spPr>
          <a:xfrm>
            <a:off x="5486400" y="1524000"/>
            <a:ext cx="2743200" cy="2514600"/>
          </a:xfrm>
          <a:prstGeom prst="wedgeRectCallout">
            <a:avLst>
              <a:gd name="adj1" fmla="val -90316"/>
              <a:gd name="adj2" fmla="val 532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a:t>
            </a:r>
            <a:r>
              <a:rPr lang="en-US" dirty="0" err="1" smtClean="0">
                <a:solidFill>
                  <a:schemeClr val="tx1"/>
                </a:solidFill>
              </a:rPr>
              <a:t>No</a:t>
            </a: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No</a:t>
            </a:r>
          </a:p>
          <a:p>
            <a:pPr algn="ctr"/>
            <a:endParaRPr lang="en-US" dirty="0" smtClean="0">
              <a:solidFill>
                <a:schemeClr val="tx1"/>
              </a:solidFill>
            </a:endParaRPr>
          </a:p>
          <a:p>
            <a:pPr algn="ctr"/>
            <a:r>
              <a:rPr lang="en-US" dirty="0" smtClean="0">
                <a:solidFill>
                  <a:schemeClr val="tx1"/>
                </a:solidFill>
              </a:rPr>
              <a:t>No	</a:t>
            </a:r>
            <a:r>
              <a:rPr lang="en-US" dirty="0" err="1" smtClean="0">
                <a:solidFill>
                  <a:schemeClr val="tx1"/>
                </a:solidFill>
              </a:rPr>
              <a:t>No</a:t>
            </a:r>
            <a:r>
              <a:rPr lang="en-US" dirty="0" smtClean="0">
                <a:solidFill>
                  <a:schemeClr val="tx1"/>
                </a:solidFill>
              </a:rPr>
              <a:t>	</a:t>
            </a:r>
            <a:r>
              <a:rPr lang="en-US" dirty="0" err="1" smtClean="0">
                <a:solidFill>
                  <a:schemeClr val="tx1"/>
                </a:solidFill>
              </a:rPr>
              <a:t>No</a:t>
            </a: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No</a:t>
            </a:r>
            <a:endParaRPr lang="en-US" dirty="0">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don’t have enough time to do this.”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590800" y="1981200"/>
            <a:ext cx="3999753" cy="4079748"/>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and sweet advocacy</a:t>
            </a:r>
            <a:endParaRPr lang="en-US" dirty="0"/>
          </a:p>
        </p:txBody>
      </p:sp>
      <p:sp>
        <p:nvSpPr>
          <p:cNvPr id="3" name="Content Placeholder 2"/>
          <p:cNvSpPr>
            <a:spLocks noGrp="1"/>
          </p:cNvSpPr>
          <p:nvPr>
            <p:ph idx="1"/>
          </p:nvPr>
        </p:nvSpPr>
        <p:spPr/>
        <p:txBody>
          <a:bodyPr>
            <a:normAutofit lnSpcReduction="10000"/>
          </a:bodyPr>
          <a:lstStyle/>
          <a:p>
            <a:r>
              <a:rPr lang="en-US" dirty="0" smtClean="0"/>
              <a:t>Use a script</a:t>
            </a:r>
          </a:p>
          <a:p>
            <a:pPr lvl="1"/>
            <a:r>
              <a:rPr lang="en-US" dirty="0" smtClean="0"/>
              <a:t>“Hi, this is ___. I wanted to let Sen. ?? to know I am opposed to bill ###.”</a:t>
            </a:r>
          </a:p>
          <a:p>
            <a:r>
              <a:rPr lang="en-US" dirty="0" smtClean="0"/>
              <a:t>Be concise and polite</a:t>
            </a:r>
          </a:p>
          <a:p>
            <a:r>
              <a:rPr lang="en-US" dirty="0" smtClean="0"/>
              <a:t>You don’t need to know the answers, but find them out</a:t>
            </a:r>
          </a:p>
          <a:p>
            <a:r>
              <a:rPr lang="en-US" dirty="0" smtClean="0"/>
              <a:t>You can ask, “Do you know how Sen. ??? is planning to vote?”</a:t>
            </a:r>
          </a:p>
          <a:p>
            <a:r>
              <a:rPr lang="en-US" dirty="0" smtClean="0"/>
              <a:t>Follow up with a note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a win?</a:t>
            </a:r>
            <a:endParaRPr lang="en-US" dirty="0"/>
          </a:p>
        </p:txBody>
      </p:sp>
      <p:sp>
        <p:nvSpPr>
          <p:cNvPr id="3" name="Content Placeholder 2"/>
          <p:cNvSpPr>
            <a:spLocks noGrp="1"/>
          </p:cNvSpPr>
          <p:nvPr>
            <p:ph idx="1"/>
          </p:nvPr>
        </p:nvSpPr>
        <p:spPr/>
        <p:txBody>
          <a:bodyPr/>
          <a:lstStyle/>
          <a:p>
            <a:pPr>
              <a:buNone/>
            </a:pPr>
            <a:r>
              <a:rPr lang="en-US" dirty="0" smtClean="0"/>
              <a:t>An elected official:</a:t>
            </a:r>
          </a:p>
          <a:p>
            <a:r>
              <a:rPr lang="en-US" dirty="0" smtClean="0"/>
              <a:t>Pushes your issue</a:t>
            </a:r>
          </a:p>
          <a:p>
            <a:r>
              <a:rPr lang="en-US" dirty="0" smtClean="0"/>
              <a:t>Votes your way</a:t>
            </a:r>
          </a:p>
          <a:p>
            <a:r>
              <a:rPr lang="en-US" i="1" dirty="0" smtClean="0"/>
              <a:t>Doesn’t</a:t>
            </a:r>
            <a:r>
              <a:rPr lang="en-US" dirty="0" smtClean="0"/>
              <a:t> push </a:t>
            </a:r>
            <a:r>
              <a:rPr lang="en-US" i="1" dirty="0" smtClean="0"/>
              <a:t>against</a:t>
            </a:r>
            <a:r>
              <a:rPr lang="en-US" dirty="0" smtClean="0"/>
              <a:t> your </a:t>
            </a:r>
            <a:br>
              <a:rPr lang="en-US" dirty="0" smtClean="0"/>
            </a:br>
            <a:r>
              <a:rPr lang="en-US" dirty="0" smtClean="0"/>
              <a:t>issue</a:t>
            </a:r>
          </a:p>
          <a:p>
            <a:r>
              <a:rPr lang="en-US" dirty="0" smtClean="0"/>
              <a:t>Does nothing</a:t>
            </a:r>
          </a:p>
        </p:txBody>
      </p:sp>
      <p:pic>
        <p:nvPicPr>
          <p:cNvPr id="1026" name="Picture 2"/>
          <p:cNvPicPr>
            <a:picLocks noChangeAspect="1" noChangeArrowheads="1"/>
          </p:cNvPicPr>
          <p:nvPr/>
        </p:nvPicPr>
        <p:blipFill>
          <a:blip r:embed="rId3" cstate="print"/>
          <a:srcRect l="44620" r="1457"/>
          <a:stretch>
            <a:fillRect/>
          </a:stretch>
        </p:blipFill>
        <p:spPr bwMode="auto">
          <a:xfrm>
            <a:off x="5867400" y="457200"/>
            <a:ext cx="2819400" cy="39164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p:cNvPicPr>
            <a:picLocks noChangeAspect="1" noChangeArrowheads="1"/>
          </p:cNvPicPr>
          <p:nvPr/>
        </p:nvPicPr>
        <p:blipFill>
          <a:blip r:embed="rId4" cstate="print"/>
          <a:srcRect l="32000" t="4339" r="1714" b="3114"/>
          <a:stretch>
            <a:fillRect/>
          </a:stretch>
        </p:blipFill>
        <p:spPr bwMode="auto">
          <a:xfrm>
            <a:off x="5638800" y="2971800"/>
            <a:ext cx="2819400" cy="32503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ssolv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dissolv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dissolv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2145</Words>
  <Application>Microsoft Macintosh PowerPoint</Application>
  <PresentationFormat>On-screen Show (4:3)</PresentationFormat>
  <Paragraphs>274</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Grassroots Advocacy</vt:lpstr>
      <vt:lpstr>Advocate?  Who, me?</vt:lpstr>
      <vt:lpstr>“I feel awkward asking for something.”</vt:lpstr>
      <vt:lpstr>“I don’t know enough about the issues.”</vt:lpstr>
      <vt:lpstr>PowerPoint Presentation</vt:lpstr>
      <vt:lpstr>“They’re too busy to listen to me.”</vt:lpstr>
      <vt:lpstr>“I don’t have enough time to do this.”</vt:lpstr>
      <vt:lpstr>Short and sweet advocacy</vt:lpstr>
      <vt:lpstr>What is a win?</vt:lpstr>
      <vt:lpstr>Sample Advocacy Program</vt:lpstr>
      <vt:lpstr>Starting a PTA/SIC Advocacy Program  at your school</vt:lpstr>
      <vt:lpstr>Other advocacy activities…</vt:lpstr>
      <vt:lpstr>Get Involved!</vt:lpstr>
      <vt:lpstr>Legislative Advocacy Training Video</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me?</dc:title>
  <dc:creator>Katy</dc:creator>
  <cp:lastModifiedBy>Joy Grayson</cp:lastModifiedBy>
  <cp:revision>91</cp:revision>
  <dcterms:created xsi:type="dcterms:W3CDTF">2011-04-05T23:42:56Z</dcterms:created>
  <dcterms:modified xsi:type="dcterms:W3CDTF">2013-07-20T20:04:46Z</dcterms:modified>
</cp:coreProperties>
</file>